
<file path=[Content_Types].xml><?xml version="1.0" encoding="utf-8"?>
<Types xmlns="http://schemas.openxmlformats.org/package/2006/content-types">
  <Default Extension="png" ContentType="image/png"/>
  <Default Extension="cls"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38"/>
  </p:notesMasterIdLst>
  <p:sldIdLst>
    <p:sldId id="256" r:id="rId3"/>
    <p:sldId id="267" r:id="rId4"/>
    <p:sldId id="270" r:id="rId5"/>
    <p:sldId id="268" r:id="rId6"/>
    <p:sldId id="258" r:id="rId7"/>
    <p:sldId id="259" r:id="rId8"/>
    <p:sldId id="260" r:id="rId9"/>
    <p:sldId id="262" r:id="rId10"/>
    <p:sldId id="266" r:id="rId11"/>
    <p:sldId id="264" r:id="rId12"/>
    <p:sldId id="265" r:id="rId13"/>
    <p:sldId id="263" r:id="rId14"/>
    <p:sldId id="272" r:id="rId15"/>
    <p:sldId id="280" r:id="rId16"/>
    <p:sldId id="283" r:id="rId17"/>
    <p:sldId id="284" r:id="rId18"/>
    <p:sldId id="285" r:id="rId19"/>
    <p:sldId id="273" r:id="rId20"/>
    <p:sldId id="286" r:id="rId21"/>
    <p:sldId id="287" r:id="rId22"/>
    <p:sldId id="288" r:id="rId23"/>
    <p:sldId id="269" r:id="rId24"/>
    <p:sldId id="289" r:id="rId25"/>
    <p:sldId id="277" r:id="rId26"/>
    <p:sldId id="276" r:id="rId27"/>
    <p:sldId id="278" r:id="rId28"/>
    <p:sldId id="279" r:id="rId29"/>
    <p:sldId id="290" r:id="rId30"/>
    <p:sldId id="274" r:id="rId31"/>
    <p:sldId id="275" r:id="rId32"/>
    <p:sldId id="281" r:id="rId33"/>
    <p:sldId id="291" r:id="rId34"/>
    <p:sldId id="292" r:id="rId35"/>
    <p:sldId id="293" r:id="rId36"/>
    <p:sldId id="27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607BFF-E73C-477B-8A4E-985E8021C3F5}">
          <p14:sldIdLst>
            <p14:sldId id="256"/>
            <p14:sldId id="267"/>
            <p14:sldId id="270"/>
            <p14:sldId id="268"/>
            <p14:sldId id="258"/>
            <p14:sldId id="259"/>
            <p14:sldId id="260"/>
            <p14:sldId id="262"/>
            <p14:sldId id="266"/>
            <p14:sldId id="264"/>
            <p14:sldId id="265"/>
            <p14:sldId id="263"/>
            <p14:sldId id="272"/>
            <p14:sldId id="280"/>
            <p14:sldId id="283"/>
            <p14:sldId id="284"/>
            <p14:sldId id="285"/>
            <p14:sldId id="273"/>
            <p14:sldId id="286"/>
            <p14:sldId id="287"/>
            <p14:sldId id="288"/>
            <p14:sldId id="269"/>
            <p14:sldId id="289"/>
            <p14:sldId id="277"/>
            <p14:sldId id="276"/>
            <p14:sldId id="278"/>
            <p14:sldId id="279"/>
            <p14:sldId id="290"/>
            <p14:sldId id="274"/>
            <p14:sldId id="275"/>
            <p14:sldId id="281"/>
            <p14:sldId id="291"/>
            <p14:sldId id="292"/>
            <p14:sldId id="293"/>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5000" autoAdjust="0"/>
  </p:normalViewPr>
  <p:slideViewPr>
    <p:cSldViewPr snapToGrid="0">
      <p:cViewPr varScale="1">
        <p:scale>
          <a:sx n="86" d="100"/>
          <a:sy n="86" d="100"/>
        </p:scale>
        <p:origin x="15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A6458-15D8-4C12-AD78-3DBB7C56C79B}" type="datetimeFigureOut">
              <a:rPr lang="en-US" smtClean="0"/>
              <a:t>7/25/2018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F692B-EBBF-4C4A-B731-2C853FAFE5D7}" type="slidenum">
              <a:rPr lang="en-US" smtClean="0"/>
              <a:t>‹#›</a:t>
            </a:fld>
            <a:endParaRPr lang="en-US"/>
          </a:p>
        </p:txBody>
      </p:sp>
    </p:spTree>
    <p:extLst>
      <p:ext uri="{BB962C8B-B14F-4D97-AF65-F5344CB8AC3E}">
        <p14:creationId xmlns:p14="http://schemas.microsoft.com/office/powerpoint/2010/main" val="47496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1</a:t>
            </a:fld>
            <a:endParaRPr lang="en-US"/>
          </a:p>
        </p:txBody>
      </p:sp>
    </p:spTree>
    <p:extLst>
      <p:ext uri="{BB962C8B-B14F-4D97-AF65-F5344CB8AC3E}">
        <p14:creationId xmlns:p14="http://schemas.microsoft.com/office/powerpoint/2010/main" val="360266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11</a:t>
            </a:fld>
            <a:endParaRPr lang="en-US"/>
          </a:p>
        </p:txBody>
      </p:sp>
    </p:spTree>
    <p:extLst>
      <p:ext uri="{BB962C8B-B14F-4D97-AF65-F5344CB8AC3E}">
        <p14:creationId xmlns:p14="http://schemas.microsoft.com/office/powerpoint/2010/main" val="69651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12</a:t>
            </a:fld>
            <a:endParaRPr lang="en-US"/>
          </a:p>
        </p:txBody>
      </p:sp>
    </p:spTree>
    <p:extLst>
      <p:ext uri="{BB962C8B-B14F-4D97-AF65-F5344CB8AC3E}">
        <p14:creationId xmlns:p14="http://schemas.microsoft.com/office/powerpoint/2010/main" val="352410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13</a:t>
            </a:fld>
            <a:endParaRPr lang="en-US"/>
          </a:p>
        </p:txBody>
      </p:sp>
    </p:spTree>
    <p:extLst>
      <p:ext uri="{BB962C8B-B14F-4D97-AF65-F5344CB8AC3E}">
        <p14:creationId xmlns:p14="http://schemas.microsoft.com/office/powerpoint/2010/main" val="5659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Hudson Case</a:t>
            </a:r>
            <a:r>
              <a:rPr lang="en-US" baseline="0" dirty="0"/>
              <a:t> (Maryland)-lawsuit filed in 2010 by </a:t>
            </a:r>
            <a:r>
              <a:rPr lang="en-US" baseline="0" dirty="0" err="1"/>
              <a:t>Waterkeep</a:t>
            </a:r>
            <a:r>
              <a:rPr lang="en-US" baseline="0" dirty="0"/>
              <a:t> Alliance-”manure pile” viewed by plan which could have easily been viewed by drone today-claimed violation of the CWA- was not manure, was animal carcasses, Hudson family won but legal fees caused tremendous economic pain/hardship</a:t>
            </a:r>
          </a:p>
          <a:p>
            <a:endParaRPr lang="en-US" baseline="0" dirty="0"/>
          </a:p>
          <a:p>
            <a:r>
              <a:rPr lang="en-US" sz="1200" kern="1200" dirty="0">
                <a:solidFill>
                  <a:schemeClr val="tx1"/>
                </a:solidFill>
                <a:effectLst/>
                <a:latin typeface="+mn-lt"/>
                <a:ea typeface="+mn-ea"/>
                <a:cs typeface="+mn-cs"/>
              </a:rPr>
              <a:t>We have been made aware that an animal rights activist organization has hired a private drone operator to take footage of dairies in California. It is likely that their goal is to obtain evidence of extreme heat stress, animal deaths and improper carcass disposal.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0CAEF4-A963-45C2-A500-AA5713D88B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71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Kentucky man recently shot down a drone flying over his property:</a:t>
            </a:r>
          </a:p>
          <a:p>
            <a:r>
              <a:rPr lang="en-US" dirty="0"/>
              <a:t>Arrested and charged with criminal mischief and wanton endangerment.</a:t>
            </a:r>
          </a:p>
          <a:p>
            <a:r>
              <a:rPr lang="en-US" dirty="0"/>
              <a:t>Charges have been dismissed</a:t>
            </a:r>
          </a:p>
          <a:p>
            <a:r>
              <a:rPr lang="en-US" dirty="0"/>
              <a:t>Similar issue in California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0CAEF4-A963-45C2-A500-AA5713D88B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322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DO report to local law enforcement immediately.</a:t>
            </a:r>
          </a:p>
          <a:p>
            <a:r>
              <a:rPr lang="en-US" sz="1200" i="1" kern="1200" dirty="0">
                <a:solidFill>
                  <a:schemeClr val="tx1"/>
                </a:solidFill>
                <a:effectLst/>
                <a:latin typeface="+mn-lt"/>
                <a:ea typeface="+mn-ea"/>
                <a:cs typeface="+mn-cs"/>
              </a:rPr>
              <a:t>• DO NOT use force or touch/shoot the drones.</a:t>
            </a:r>
            <a:r>
              <a:rPr lang="en-US" sz="1200" kern="1200" dirty="0">
                <a:solidFill>
                  <a:schemeClr val="tx1"/>
                </a:solidFill>
                <a:effectLst/>
                <a:latin typeface="+mn-lt"/>
                <a:ea typeface="+mn-ea"/>
                <a:cs typeface="+mn-cs"/>
              </a:rPr>
              <a:t> The FAA classifies Unmanned Aircraft Systems (UAS) – or drones – as aircraft. In some jurisdictions, willfully shooting at an aircraft is punishable by up to 20 years in jail. The FAA has jurisdiction above ground, and local authorities can only take action if the drone is peeking into your house.</a:t>
            </a:r>
            <a:endParaRPr lang="en-US" dirty="0">
              <a:effectLst/>
            </a:endParaRPr>
          </a:p>
          <a:p>
            <a:r>
              <a:rPr lang="en-US" sz="1200" kern="1200" dirty="0">
                <a:solidFill>
                  <a:schemeClr val="tx1"/>
                </a:solidFill>
                <a:effectLst/>
                <a:latin typeface="+mn-lt"/>
                <a:ea typeface="+mn-ea"/>
                <a:cs typeface="+mn-cs"/>
              </a:rPr>
              <a:t>• DO take photographs and videotape the drone, if possible.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DO try to get any serial numbers you can find on the drone (if you can get close enough), because the FAA requires owners of drones between .55 lbs. and 55 lbs. to register their crafts.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0CAEF4-A963-45C2-A500-AA5713D88B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146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absolute that authorities will act a certain</a:t>
            </a:r>
            <a:r>
              <a:rPr lang="en-US" baseline="0" dirty="0"/>
              <a:t> way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0CAEF4-A963-45C2-A500-AA5713D88B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3063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email for more details; or, if you have questions for us, please don’t hesitate to reach out. Our emails are listed there and we are happy to help. </a:t>
            </a:r>
          </a:p>
          <a:p>
            <a:endParaRPr lang="en-US" dirty="0"/>
          </a:p>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35</a:t>
            </a:fld>
            <a:endParaRPr lang="en-US"/>
          </a:p>
        </p:txBody>
      </p:sp>
    </p:spTree>
    <p:extLst>
      <p:ext uri="{BB962C8B-B14F-4D97-AF65-F5344CB8AC3E}">
        <p14:creationId xmlns:p14="http://schemas.microsoft.com/office/powerpoint/2010/main" val="233431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3</a:t>
            </a:fld>
            <a:endParaRPr lang="en-US"/>
          </a:p>
        </p:txBody>
      </p:sp>
    </p:spTree>
    <p:extLst>
      <p:ext uri="{BB962C8B-B14F-4D97-AF65-F5344CB8AC3E}">
        <p14:creationId xmlns:p14="http://schemas.microsoft.com/office/powerpoint/2010/main" val="174417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4</a:t>
            </a:fld>
            <a:endParaRPr lang="en-US"/>
          </a:p>
        </p:txBody>
      </p:sp>
    </p:spTree>
    <p:extLst>
      <p:ext uri="{BB962C8B-B14F-4D97-AF65-F5344CB8AC3E}">
        <p14:creationId xmlns:p14="http://schemas.microsoft.com/office/powerpoint/2010/main" val="68098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5</a:t>
            </a:fld>
            <a:endParaRPr lang="en-US"/>
          </a:p>
        </p:txBody>
      </p:sp>
    </p:spTree>
    <p:extLst>
      <p:ext uri="{BB962C8B-B14F-4D97-AF65-F5344CB8AC3E}">
        <p14:creationId xmlns:p14="http://schemas.microsoft.com/office/powerpoint/2010/main" val="356604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6</a:t>
            </a:fld>
            <a:endParaRPr lang="en-US"/>
          </a:p>
        </p:txBody>
      </p:sp>
    </p:spTree>
    <p:extLst>
      <p:ext uri="{BB962C8B-B14F-4D97-AF65-F5344CB8AC3E}">
        <p14:creationId xmlns:p14="http://schemas.microsoft.com/office/powerpoint/2010/main" val="3000723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7</a:t>
            </a:fld>
            <a:endParaRPr lang="en-US"/>
          </a:p>
        </p:txBody>
      </p:sp>
    </p:spTree>
    <p:extLst>
      <p:ext uri="{BB962C8B-B14F-4D97-AF65-F5344CB8AC3E}">
        <p14:creationId xmlns:p14="http://schemas.microsoft.com/office/powerpoint/2010/main" val="304690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8</a:t>
            </a:fld>
            <a:endParaRPr lang="en-US"/>
          </a:p>
        </p:txBody>
      </p:sp>
    </p:spTree>
    <p:extLst>
      <p:ext uri="{BB962C8B-B14F-4D97-AF65-F5344CB8AC3E}">
        <p14:creationId xmlns:p14="http://schemas.microsoft.com/office/powerpoint/2010/main" val="242258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9</a:t>
            </a:fld>
            <a:endParaRPr lang="en-US"/>
          </a:p>
        </p:txBody>
      </p:sp>
    </p:spTree>
    <p:extLst>
      <p:ext uri="{BB962C8B-B14F-4D97-AF65-F5344CB8AC3E}">
        <p14:creationId xmlns:p14="http://schemas.microsoft.com/office/powerpoint/2010/main" val="392877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F692B-EBBF-4C4A-B731-2C853FAFE5D7}" type="slidenum">
              <a:rPr lang="en-US" smtClean="0"/>
              <a:t>10</a:t>
            </a:fld>
            <a:endParaRPr lang="en-US"/>
          </a:p>
        </p:txBody>
      </p:sp>
    </p:spTree>
    <p:extLst>
      <p:ext uri="{BB962C8B-B14F-4D97-AF65-F5344CB8AC3E}">
        <p14:creationId xmlns:p14="http://schemas.microsoft.com/office/powerpoint/2010/main" val="253355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7/25/2018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C:\Users\rhelman\Dropbox\Apps\iStock by Getty Images\splash.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7338" r="4000"/>
          <a:stretch/>
        </p:blipFill>
        <p:spPr bwMode="auto">
          <a:xfrm>
            <a:off x="0" y="-76200"/>
            <a:ext cx="12192000" cy="69210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90083" y="358776"/>
            <a:ext cx="10363200" cy="1470025"/>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17600" y="1981200"/>
            <a:ext cx="8534400" cy="1752600"/>
          </a:xfrm>
        </p:spPr>
        <p:txBody>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United Dairymen of Arizona</a:t>
            </a:r>
          </a:p>
        </p:txBody>
      </p:sp>
      <p:sp>
        <p:nvSpPr>
          <p:cNvPr id="4" name="Date Placeholder 3"/>
          <p:cNvSpPr>
            <a:spLocks noGrp="1"/>
          </p:cNvSpPr>
          <p:nvPr>
            <p:ph type="dt" sz="half" idx="10"/>
          </p:nvPr>
        </p:nvSpPr>
        <p:spPr/>
        <p:txBody>
          <a:bodyPr/>
          <a:lstStyle/>
          <a:p>
            <a:fld id="{77D286BF-9AC8-43A7-A2A5-C93AC8172BED}"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97B4-7B58-4ADB-878E-4D8462C22431}" type="slidenum">
              <a:rPr lang="en-US" smtClean="0"/>
              <a:t>‹#›</a:t>
            </a:fld>
            <a:endParaRPr lang="en-US"/>
          </a:p>
        </p:txBody>
      </p:sp>
    </p:spTree>
    <p:extLst>
      <p:ext uri="{BB962C8B-B14F-4D97-AF65-F5344CB8AC3E}">
        <p14:creationId xmlns:p14="http://schemas.microsoft.com/office/powerpoint/2010/main" val="141840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286BF-9AC8-43A7-A2A5-C93AC8172BED}"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97B4-7B58-4ADB-878E-4D8462C22431}" type="slidenum">
              <a:rPr lang="en-US" smtClean="0"/>
              <a:t>‹#›</a:t>
            </a:fld>
            <a:endParaRPr lang="en-US"/>
          </a:p>
        </p:txBody>
      </p:sp>
    </p:spTree>
    <p:extLst>
      <p:ext uri="{BB962C8B-B14F-4D97-AF65-F5344CB8AC3E}">
        <p14:creationId xmlns:p14="http://schemas.microsoft.com/office/powerpoint/2010/main" val="3921163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286BF-9AC8-43A7-A2A5-C93AC8172BED}"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97B4-7B58-4ADB-878E-4D8462C22431}" type="slidenum">
              <a:rPr lang="en-US" smtClean="0"/>
              <a:t>‹#›</a:t>
            </a:fld>
            <a:endParaRPr lang="en-US"/>
          </a:p>
        </p:txBody>
      </p:sp>
    </p:spTree>
    <p:extLst>
      <p:ext uri="{BB962C8B-B14F-4D97-AF65-F5344CB8AC3E}">
        <p14:creationId xmlns:p14="http://schemas.microsoft.com/office/powerpoint/2010/main" val="2157338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286BF-9AC8-43A7-A2A5-C93AC8172BED}" type="datetimeFigureOut">
              <a:rPr lang="en-US" smtClean="0"/>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97B4-7B58-4ADB-878E-4D8462C22431}" type="slidenum">
              <a:rPr lang="en-US" smtClean="0"/>
              <a:t>‹#›</a:t>
            </a:fld>
            <a:endParaRPr lang="en-US"/>
          </a:p>
        </p:txBody>
      </p:sp>
    </p:spTree>
    <p:extLst>
      <p:ext uri="{BB962C8B-B14F-4D97-AF65-F5344CB8AC3E}">
        <p14:creationId xmlns:p14="http://schemas.microsoft.com/office/powerpoint/2010/main" val="2600011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286BF-9AC8-43A7-A2A5-C93AC8172BED}" type="datetimeFigureOut">
              <a:rPr lang="en-US" smtClean="0"/>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297B4-7B58-4ADB-878E-4D8462C22431}" type="slidenum">
              <a:rPr lang="en-US" smtClean="0"/>
              <a:t>‹#›</a:t>
            </a:fld>
            <a:endParaRPr lang="en-US"/>
          </a:p>
        </p:txBody>
      </p:sp>
    </p:spTree>
    <p:extLst>
      <p:ext uri="{BB962C8B-B14F-4D97-AF65-F5344CB8AC3E}">
        <p14:creationId xmlns:p14="http://schemas.microsoft.com/office/powerpoint/2010/main" val="2594061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286BF-9AC8-43A7-A2A5-C93AC8172BED}" type="datetimeFigureOut">
              <a:rPr lang="en-US" smtClean="0"/>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297B4-7B58-4ADB-878E-4D8462C22431}" type="slidenum">
              <a:rPr lang="en-US" smtClean="0"/>
              <a:t>‹#›</a:t>
            </a:fld>
            <a:endParaRPr lang="en-US"/>
          </a:p>
        </p:txBody>
      </p:sp>
    </p:spTree>
    <p:extLst>
      <p:ext uri="{BB962C8B-B14F-4D97-AF65-F5344CB8AC3E}">
        <p14:creationId xmlns:p14="http://schemas.microsoft.com/office/powerpoint/2010/main" val="3629320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286BF-9AC8-43A7-A2A5-C93AC8172BED}"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97B4-7B58-4ADB-878E-4D8462C22431}" type="slidenum">
              <a:rPr lang="en-US" smtClean="0"/>
              <a:t>‹#›</a:t>
            </a:fld>
            <a:endParaRPr lang="en-US"/>
          </a:p>
        </p:txBody>
      </p:sp>
    </p:spTree>
    <p:extLst>
      <p:ext uri="{BB962C8B-B14F-4D97-AF65-F5344CB8AC3E}">
        <p14:creationId xmlns:p14="http://schemas.microsoft.com/office/powerpoint/2010/main" val="84722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286BF-9AC8-43A7-A2A5-C93AC8172BED}"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97B4-7B58-4ADB-878E-4D8462C22431}" type="slidenum">
              <a:rPr lang="en-US" smtClean="0"/>
              <a:t>‹#›</a:t>
            </a:fld>
            <a:endParaRPr lang="en-US"/>
          </a:p>
        </p:txBody>
      </p:sp>
    </p:spTree>
    <p:extLst>
      <p:ext uri="{BB962C8B-B14F-4D97-AF65-F5344CB8AC3E}">
        <p14:creationId xmlns:p14="http://schemas.microsoft.com/office/powerpoint/2010/main" val="256338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286BF-9AC8-43A7-A2A5-C93AC8172BED}"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97B4-7B58-4ADB-878E-4D8462C22431}" type="slidenum">
              <a:rPr lang="en-US" smtClean="0"/>
              <a:t>‹#›</a:t>
            </a:fld>
            <a:endParaRPr lang="en-US"/>
          </a:p>
        </p:txBody>
      </p:sp>
    </p:spTree>
    <p:extLst>
      <p:ext uri="{BB962C8B-B14F-4D97-AF65-F5344CB8AC3E}">
        <p14:creationId xmlns:p14="http://schemas.microsoft.com/office/powerpoint/2010/main" val="2658945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286BF-9AC8-43A7-A2A5-C93AC8172BED}"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97B4-7B58-4ADB-878E-4D8462C22431}" type="slidenum">
              <a:rPr lang="en-US" smtClean="0"/>
              <a:t>‹#›</a:t>
            </a:fld>
            <a:endParaRPr lang="en-US"/>
          </a:p>
        </p:txBody>
      </p:sp>
    </p:spTree>
    <p:extLst>
      <p:ext uri="{BB962C8B-B14F-4D97-AF65-F5344CB8AC3E}">
        <p14:creationId xmlns:p14="http://schemas.microsoft.com/office/powerpoint/2010/main" val="354933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7/25/2018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7/25/2018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7/25/2018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7/25/2018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6" descr="C:\Users\rhelman\Dropbox\Apps\iStock by Getty Images\Pouring-milk-splash-isolated-on-white-background-496062330_3159x3159.jpe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7922" r="22627"/>
          <a:stretch/>
        </p:blipFill>
        <p:spPr bwMode="auto">
          <a:xfrm>
            <a:off x="0" y="-1"/>
            <a:ext cx="3657600" cy="68895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286BF-9AC8-43A7-A2A5-C93AC8172BED}" type="datetimeFigureOut">
              <a:rPr lang="en-US" smtClean="0"/>
              <a:t>7/25/2018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297B4-7B58-4ADB-878E-4D8462C22431}" type="slidenum">
              <a:rPr lang="en-US" smtClean="0"/>
              <a:t>‹#›</a:t>
            </a:fld>
            <a:endParaRPr lang="en-US"/>
          </a:p>
        </p:txBody>
      </p:sp>
      <p:pic>
        <p:nvPicPr>
          <p:cNvPr id="1026" name="Picture 2" descr="U:\Communications\UDA Logo\UnitedDarymenOfArizon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55201" y="5410200"/>
            <a:ext cx="178165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5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nimalagalliance.org/" TargetMode="External"/><Relationship Id="rId7" Type="http://schemas.openxmlformats.org/officeDocument/2006/relationships/hyperlink" Target="http://www.nationalaglawcenter.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fb.org/" TargetMode="External"/><Relationship Id="rId5" Type="http://schemas.openxmlformats.org/officeDocument/2006/relationships/hyperlink" Target="http://www.azfb.org/" TargetMode="External"/><Relationship Id="rId4" Type="http://schemas.openxmlformats.org/officeDocument/2006/relationships/hyperlink" Target="http://www.humanewatch.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agrilife.org/texasaglaw/2016/09/19/drone-rul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agrilife.org/texasaglaw"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marylandagpodcast.org/" TargetMode="External"/><Relationship Id="rId2" Type="http://schemas.openxmlformats.org/officeDocument/2006/relationships/hyperlink" Target="http://www.agrisk.umd.edu/"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hyperlink" Target="mailto:chelseamcguire@azfb.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aellixson@UDAZ.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cl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4915-2F9F-4D77-82BA-82C0750C32A3}"/>
              </a:ext>
            </a:extLst>
          </p:cNvPr>
          <p:cNvSpPr>
            <a:spLocks noGrp="1"/>
          </p:cNvSpPr>
          <p:nvPr>
            <p:ph type="ctrTitle"/>
          </p:nvPr>
        </p:nvSpPr>
        <p:spPr/>
        <p:txBody>
          <a:bodyPr/>
          <a:lstStyle/>
          <a:p>
            <a:r>
              <a:rPr lang="en-US" dirty="0"/>
              <a:t>When Activists Storm the Farm</a:t>
            </a:r>
          </a:p>
        </p:txBody>
      </p:sp>
      <p:sp>
        <p:nvSpPr>
          <p:cNvPr id="3" name="Subtitle 2">
            <a:extLst>
              <a:ext uri="{FF2B5EF4-FFF2-40B4-BE49-F238E27FC236}">
                <a16:creationId xmlns:a16="http://schemas.microsoft.com/office/drawing/2014/main" id="{C940CE0F-013D-4D7A-A376-F670EAADA98C}"/>
              </a:ext>
            </a:extLst>
          </p:cNvPr>
          <p:cNvSpPr>
            <a:spLocks noGrp="1"/>
          </p:cNvSpPr>
          <p:nvPr>
            <p:ph type="subTitle" idx="1"/>
          </p:nvPr>
        </p:nvSpPr>
        <p:spPr/>
        <p:txBody>
          <a:bodyPr/>
          <a:lstStyle/>
          <a:p>
            <a:r>
              <a:rPr lang="en-US" dirty="0"/>
              <a:t>How to Keep Your Business Safe</a:t>
            </a:r>
          </a:p>
        </p:txBody>
      </p:sp>
      <p:pic>
        <p:nvPicPr>
          <p:cNvPr id="4" name="Picture 4" descr="Image result for united dairymen of arizona">
            <a:extLst>
              <a:ext uri="{FF2B5EF4-FFF2-40B4-BE49-F238E27FC236}">
                <a16:creationId xmlns:a16="http://schemas.microsoft.com/office/drawing/2014/main" id="{F32FBFD4-D9D6-4160-91AD-C4B22C40B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2" y="4808341"/>
            <a:ext cx="17907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79BD59F-6FB8-4EF2-B784-506E1CDD5E93}"/>
              </a:ext>
            </a:extLst>
          </p:cNvPr>
          <p:cNvPicPr>
            <a:picLocks noChangeAspect="1"/>
          </p:cNvPicPr>
          <p:nvPr/>
        </p:nvPicPr>
        <p:blipFill>
          <a:blip r:embed="rId4"/>
          <a:stretch>
            <a:fillRect/>
          </a:stretch>
        </p:blipFill>
        <p:spPr>
          <a:xfrm>
            <a:off x="7338107" y="384223"/>
            <a:ext cx="4346944" cy="731736"/>
          </a:xfrm>
          <a:prstGeom prst="rect">
            <a:avLst/>
          </a:prstGeom>
        </p:spPr>
      </p:pic>
    </p:spTree>
    <p:extLst>
      <p:ext uri="{BB962C8B-B14F-4D97-AF65-F5344CB8AC3E}">
        <p14:creationId xmlns:p14="http://schemas.microsoft.com/office/powerpoint/2010/main" val="326429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89C3-50C5-4BD5-9400-F30E821ECA0C}"/>
              </a:ext>
            </a:extLst>
          </p:cNvPr>
          <p:cNvSpPr>
            <a:spLocks noGrp="1"/>
          </p:cNvSpPr>
          <p:nvPr>
            <p:ph type="title"/>
          </p:nvPr>
        </p:nvSpPr>
        <p:spPr/>
        <p:txBody>
          <a:bodyPr/>
          <a:lstStyle/>
          <a:p>
            <a:r>
              <a:rPr lang="en-US" dirty="0"/>
              <a:t>Developing Your Radar </a:t>
            </a:r>
          </a:p>
        </p:txBody>
      </p:sp>
      <p:sp>
        <p:nvSpPr>
          <p:cNvPr id="6" name="Content Placeholder 5">
            <a:extLst>
              <a:ext uri="{FF2B5EF4-FFF2-40B4-BE49-F238E27FC236}">
                <a16:creationId xmlns:a16="http://schemas.microsoft.com/office/drawing/2014/main" id="{5D00960B-3B76-4A7F-9075-33B32A977548}"/>
              </a:ext>
            </a:extLst>
          </p:cNvPr>
          <p:cNvSpPr>
            <a:spLocks noGrp="1"/>
          </p:cNvSpPr>
          <p:nvPr>
            <p:ph idx="1"/>
          </p:nvPr>
        </p:nvSpPr>
        <p:spPr>
          <a:xfrm>
            <a:off x="1275907" y="1520456"/>
            <a:ext cx="3057337" cy="4657060"/>
          </a:xfrm>
        </p:spPr>
        <p:txBody>
          <a:bodyPr>
            <a:normAutofit/>
          </a:bodyPr>
          <a:lstStyle/>
          <a:p>
            <a:r>
              <a:rPr lang="en-US" dirty="0"/>
              <a:t>Follow key activist groups on social media, email lists, etc.</a:t>
            </a:r>
          </a:p>
          <a:p>
            <a:r>
              <a:rPr lang="en-US" dirty="0"/>
              <a:t>National groups: </a:t>
            </a:r>
          </a:p>
          <a:p>
            <a:pPr lvl="1"/>
            <a:r>
              <a:rPr lang="en-US" dirty="0"/>
              <a:t>HSUS</a:t>
            </a:r>
          </a:p>
          <a:p>
            <a:pPr lvl="1"/>
            <a:r>
              <a:rPr lang="en-US" dirty="0"/>
              <a:t>Direct Action Everywhere</a:t>
            </a:r>
          </a:p>
          <a:p>
            <a:r>
              <a:rPr lang="en-US" dirty="0"/>
              <a:t>Local groups:</a:t>
            </a:r>
          </a:p>
          <a:p>
            <a:pPr lvl="1"/>
            <a:r>
              <a:rPr lang="en-US" dirty="0"/>
              <a:t>Phoenix Animal Save</a:t>
            </a:r>
          </a:p>
          <a:p>
            <a:pPr lvl="1"/>
            <a:r>
              <a:rPr lang="en-US" dirty="0"/>
              <a:t>The Earthlings Experience Arizona</a:t>
            </a:r>
          </a:p>
          <a:p>
            <a:endParaRPr lang="en-US" dirty="0"/>
          </a:p>
        </p:txBody>
      </p:sp>
      <p:pic>
        <p:nvPicPr>
          <p:cNvPr id="8" name="Picture 7">
            <a:extLst>
              <a:ext uri="{FF2B5EF4-FFF2-40B4-BE49-F238E27FC236}">
                <a16:creationId xmlns:a16="http://schemas.microsoft.com/office/drawing/2014/main" id="{DC43377C-880C-4433-9E64-1C639DC45387}"/>
              </a:ext>
            </a:extLst>
          </p:cNvPr>
          <p:cNvPicPr>
            <a:picLocks noChangeAspect="1"/>
          </p:cNvPicPr>
          <p:nvPr/>
        </p:nvPicPr>
        <p:blipFill>
          <a:blip r:embed="rId3"/>
          <a:stretch>
            <a:fillRect/>
          </a:stretch>
        </p:blipFill>
        <p:spPr>
          <a:xfrm>
            <a:off x="4428937" y="1520456"/>
            <a:ext cx="7401556" cy="4521678"/>
          </a:xfrm>
          <a:prstGeom prst="rect">
            <a:avLst/>
          </a:prstGeom>
        </p:spPr>
      </p:pic>
    </p:spTree>
    <p:extLst>
      <p:ext uri="{BB962C8B-B14F-4D97-AF65-F5344CB8AC3E}">
        <p14:creationId xmlns:p14="http://schemas.microsoft.com/office/powerpoint/2010/main" val="43969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89C3-50C5-4BD5-9400-F30E821ECA0C}"/>
              </a:ext>
            </a:extLst>
          </p:cNvPr>
          <p:cNvSpPr>
            <a:spLocks noGrp="1"/>
          </p:cNvSpPr>
          <p:nvPr>
            <p:ph type="title"/>
          </p:nvPr>
        </p:nvSpPr>
        <p:spPr/>
        <p:txBody>
          <a:bodyPr/>
          <a:lstStyle/>
          <a:p>
            <a:r>
              <a:rPr lang="en-US" dirty="0"/>
              <a:t>Developing Your Radar </a:t>
            </a:r>
          </a:p>
        </p:txBody>
      </p:sp>
      <p:sp>
        <p:nvSpPr>
          <p:cNvPr id="6" name="Content Placeholder 5">
            <a:extLst>
              <a:ext uri="{FF2B5EF4-FFF2-40B4-BE49-F238E27FC236}">
                <a16:creationId xmlns:a16="http://schemas.microsoft.com/office/drawing/2014/main" id="{5D00960B-3B76-4A7F-9075-33B32A977548}"/>
              </a:ext>
            </a:extLst>
          </p:cNvPr>
          <p:cNvSpPr>
            <a:spLocks noGrp="1"/>
          </p:cNvSpPr>
          <p:nvPr>
            <p:ph idx="1"/>
          </p:nvPr>
        </p:nvSpPr>
        <p:spPr>
          <a:xfrm>
            <a:off x="1275907" y="1520456"/>
            <a:ext cx="10217888" cy="4657060"/>
          </a:xfrm>
        </p:spPr>
        <p:txBody>
          <a:bodyPr>
            <a:normAutofit/>
          </a:bodyPr>
          <a:lstStyle/>
          <a:p>
            <a:r>
              <a:rPr lang="en-US" dirty="0"/>
              <a:t>Follow key allies even more closely! </a:t>
            </a:r>
          </a:p>
          <a:p>
            <a:pPr lvl="1"/>
            <a:r>
              <a:rPr lang="en-US" dirty="0"/>
              <a:t>Animal Agriculture Alliance: </a:t>
            </a:r>
            <a:r>
              <a:rPr lang="en-US" dirty="0">
                <a:hlinkClick r:id="rId3"/>
              </a:rPr>
              <a:t>www.animalagalliance.org</a:t>
            </a:r>
            <a:r>
              <a:rPr lang="en-US" dirty="0"/>
              <a:t>  </a:t>
            </a:r>
          </a:p>
          <a:p>
            <a:pPr lvl="1"/>
            <a:r>
              <a:rPr lang="en-US" dirty="0"/>
              <a:t>Humane Watch: </a:t>
            </a:r>
            <a:r>
              <a:rPr lang="en-US" dirty="0">
                <a:hlinkClick r:id="rId4"/>
              </a:rPr>
              <a:t>www.humanewatch.org</a:t>
            </a:r>
            <a:r>
              <a:rPr lang="en-US" dirty="0"/>
              <a:t>  </a:t>
            </a:r>
          </a:p>
          <a:p>
            <a:pPr lvl="1"/>
            <a:r>
              <a:rPr lang="en-US" dirty="0"/>
              <a:t>Arizona Farm Bureau: </a:t>
            </a:r>
            <a:r>
              <a:rPr lang="en-US" dirty="0">
                <a:hlinkClick r:id="rId5"/>
              </a:rPr>
              <a:t>www.azfb.org</a:t>
            </a:r>
            <a:r>
              <a:rPr lang="en-US" dirty="0"/>
              <a:t> </a:t>
            </a:r>
          </a:p>
          <a:p>
            <a:pPr lvl="1"/>
            <a:r>
              <a:rPr lang="en-US" dirty="0"/>
              <a:t>American Farm Bureau: </a:t>
            </a:r>
            <a:r>
              <a:rPr lang="en-US" dirty="0">
                <a:hlinkClick r:id="rId6"/>
              </a:rPr>
              <a:t>www.fb.org</a:t>
            </a:r>
            <a:r>
              <a:rPr lang="en-US" dirty="0"/>
              <a:t> </a:t>
            </a:r>
          </a:p>
          <a:p>
            <a:pPr lvl="1"/>
            <a:r>
              <a:rPr lang="en-US" dirty="0"/>
              <a:t>National Ag Law Center: </a:t>
            </a:r>
            <a:r>
              <a:rPr lang="en-US" dirty="0">
                <a:hlinkClick r:id="rId7"/>
              </a:rPr>
              <a:t>www.nationalaglawcenter.org</a:t>
            </a:r>
            <a:r>
              <a:rPr lang="en-US" dirty="0"/>
              <a:t> </a:t>
            </a:r>
          </a:p>
          <a:p>
            <a:endParaRPr lang="en-US" dirty="0"/>
          </a:p>
          <a:p>
            <a:endParaRPr lang="en-US" dirty="0"/>
          </a:p>
        </p:txBody>
      </p:sp>
    </p:spTree>
    <p:extLst>
      <p:ext uri="{BB962C8B-B14F-4D97-AF65-F5344CB8AC3E}">
        <p14:creationId xmlns:p14="http://schemas.microsoft.com/office/powerpoint/2010/main" val="33766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0100-478F-4782-AE55-03022236FDFF}"/>
              </a:ext>
            </a:extLst>
          </p:cNvPr>
          <p:cNvSpPr>
            <a:spLocks noGrp="1"/>
          </p:cNvSpPr>
          <p:nvPr>
            <p:ph type="title"/>
          </p:nvPr>
        </p:nvSpPr>
        <p:spPr/>
        <p:txBody>
          <a:bodyPr/>
          <a:lstStyle/>
          <a:p>
            <a:r>
              <a:rPr lang="en-US" dirty="0"/>
              <a:t>How to Prepare</a:t>
            </a:r>
          </a:p>
        </p:txBody>
      </p:sp>
      <p:sp>
        <p:nvSpPr>
          <p:cNvPr id="3" name="Content Placeholder 2">
            <a:extLst>
              <a:ext uri="{FF2B5EF4-FFF2-40B4-BE49-F238E27FC236}">
                <a16:creationId xmlns:a16="http://schemas.microsoft.com/office/drawing/2014/main" id="{36384EE2-7AC6-4847-B1A9-B09087152E92}"/>
              </a:ext>
            </a:extLst>
          </p:cNvPr>
          <p:cNvSpPr>
            <a:spLocks noGrp="1"/>
          </p:cNvSpPr>
          <p:nvPr>
            <p:ph idx="1"/>
          </p:nvPr>
        </p:nvSpPr>
        <p:spPr>
          <a:xfrm>
            <a:off x="1371600" y="1659467"/>
            <a:ext cx="9601200" cy="4207933"/>
          </a:xfrm>
        </p:spPr>
        <p:txBody>
          <a:bodyPr/>
          <a:lstStyle/>
          <a:p>
            <a:r>
              <a:rPr lang="en-US" dirty="0"/>
              <a:t>Establish policies and procedures for dealing with activists and communicate them to your employees</a:t>
            </a:r>
          </a:p>
          <a:p>
            <a:pPr lvl="1"/>
            <a:r>
              <a:rPr lang="en-US" dirty="0"/>
              <a:t>Do you engage in conversation? </a:t>
            </a:r>
          </a:p>
          <a:p>
            <a:pPr lvl="1"/>
            <a:r>
              <a:rPr lang="en-US" dirty="0"/>
              <a:t>When do you contact law enforcement? </a:t>
            </a:r>
          </a:p>
          <a:p>
            <a:r>
              <a:rPr lang="en-US" dirty="0"/>
              <a:t>Become familiar with what Arizona’s trespass and animal welfare statutes </a:t>
            </a:r>
            <a:r>
              <a:rPr lang="en-US" i="1" dirty="0"/>
              <a:t>really </a:t>
            </a:r>
            <a:r>
              <a:rPr lang="en-US" dirty="0"/>
              <a:t>say</a:t>
            </a:r>
          </a:p>
          <a:p>
            <a:r>
              <a:rPr lang="en-US" dirty="0"/>
              <a:t>Know your rights as a landowner and business owner! </a:t>
            </a:r>
          </a:p>
          <a:p>
            <a:pPr lvl="1"/>
            <a:endParaRPr lang="en-US" dirty="0"/>
          </a:p>
          <a:p>
            <a:endParaRPr lang="en-US" dirty="0"/>
          </a:p>
        </p:txBody>
      </p:sp>
    </p:spTree>
    <p:extLst>
      <p:ext uri="{BB962C8B-B14F-4D97-AF65-F5344CB8AC3E}">
        <p14:creationId xmlns:p14="http://schemas.microsoft.com/office/powerpoint/2010/main" val="290727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58776"/>
            <a:ext cx="8153400" cy="4746625"/>
          </a:xfrm>
        </p:spPr>
        <p:txBody>
          <a:bodyPr>
            <a:noAutofit/>
          </a:bodyPr>
          <a:lstStyle/>
          <a:p>
            <a:r>
              <a:rPr lang="en-US" sz="7200" b="1" i="1" dirty="0"/>
              <a:t>Protocol for Activist Relations &amp; </a:t>
            </a:r>
            <a:br>
              <a:rPr lang="en-US" sz="7200" b="1" i="1" dirty="0"/>
            </a:br>
            <a:r>
              <a:rPr lang="en-US" sz="7200" b="1" i="1" dirty="0"/>
              <a:t>Trespass Laws in AZ</a:t>
            </a:r>
          </a:p>
        </p:txBody>
      </p:sp>
    </p:spTree>
    <p:extLst>
      <p:ext uri="{BB962C8B-B14F-4D97-AF65-F5344CB8AC3E}">
        <p14:creationId xmlns:p14="http://schemas.microsoft.com/office/powerpoint/2010/main" val="131849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Content Placeholder 3"/>
          <p:cNvSpPr>
            <a:spLocks noGrp="1"/>
          </p:cNvSpPr>
          <p:nvPr>
            <p:ph sz="half" idx="1"/>
          </p:nvPr>
        </p:nvSpPr>
        <p:spPr/>
        <p:txBody>
          <a:bodyPr/>
          <a:lstStyle/>
          <a:p>
            <a:r>
              <a:rPr lang="en-US" b="1" dirty="0"/>
              <a:t>What is and is NOT trespassing?</a:t>
            </a:r>
          </a:p>
          <a:p>
            <a:pPr lvl="1"/>
            <a:r>
              <a:rPr lang="en-US" dirty="0"/>
              <a:t>Arizona Law</a:t>
            </a:r>
          </a:p>
          <a:p>
            <a:pPr lvl="1"/>
            <a:r>
              <a:rPr lang="en-US" dirty="0"/>
              <a:t>Drone Issues</a:t>
            </a:r>
          </a:p>
          <a:p>
            <a:pPr lvl="1"/>
            <a:endParaRPr lang="en-US" dirty="0"/>
          </a:p>
          <a:p>
            <a:r>
              <a:rPr lang="en-US" b="1" dirty="0"/>
              <a:t>What can the landowner do when activists trespass?</a:t>
            </a:r>
          </a:p>
          <a:p>
            <a:pPr lvl="1"/>
            <a:r>
              <a:rPr lang="en-US" dirty="0"/>
              <a:t>Not trespassing? </a:t>
            </a:r>
          </a:p>
        </p:txBody>
      </p:sp>
      <p:pic>
        <p:nvPicPr>
          <p:cNvPr id="14" name="Content Placeholder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7400" y="1981201"/>
            <a:ext cx="4343400" cy="3229233"/>
          </a:xfrm>
        </p:spPr>
      </p:pic>
      <p:sp>
        <p:nvSpPr>
          <p:cNvPr id="15" name="TextBox 14"/>
          <p:cNvSpPr txBox="1"/>
          <p:nvPr/>
        </p:nvSpPr>
        <p:spPr>
          <a:xfrm>
            <a:off x="5943600" y="5334000"/>
            <a:ext cx="3048000" cy="253916"/>
          </a:xfrm>
          <a:prstGeom prst="rect">
            <a:avLst/>
          </a:prstGeom>
          <a:noFill/>
        </p:spPr>
        <p:txBody>
          <a:bodyPr wrap="square" rtlCol="0">
            <a:spAutoFit/>
          </a:bodyPr>
          <a:lstStyle/>
          <a:p>
            <a:pPr defTabSz="914400"/>
            <a:r>
              <a:rPr lang="en-US" sz="1050" dirty="0">
                <a:solidFill>
                  <a:prstClr val="black"/>
                </a:solidFill>
                <a:latin typeface="Calibri"/>
              </a:rPr>
              <a:t>Photo from Phoenix Animal Liberation Society</a:t>
            </a:r>
          </a:p>
        </p:txBody>
      </p:sp>
    </p:spTree>
    <p:extLst>
      <p:ext uri="{BB962C8B-B14F-4D97-AF65-F5344CB8AC3E}">
        <p14:creationId xmlns:p14="http://schemas.microsoft.com/office/powerpoint/2010/main" val="4231427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trespassing?</a:t>
            </a:r>
          </a:p>
        </p:txBody>
      </p:sp>
      <p:sp>
        <p:nvSpPr>
          <p:cNvPr id="3" name="Content Placeholder 2"/>
          <p:cNvSpPr>
            <a:spLocks noGrp="1"/>
          </p:cNvSpPr>
          <p:nvPr>
            <p:ph idx="1"/>
          </p:nvPr>
        </p:nvSpPr>
        <p:spPr>
          <a:xfrm>
            <a:off x="1752600" y="1371601"/>
            <a:ext cx="8229600" cy="4525963"/>
          </a:xfrm>
        </p:spPr>
        <p:txBody>
          <a:bodyPr>
            <a:normAutofit fontScale="85000" lnSpcReduction="10000"/>
          </a:bodyPr>
          <a:lstStyle/>
          <a:p>
            <a:r>
              <a:rPr lang="en-US" b="1" dirty="0"/>
              <a:t>Criminal Trespass</a:t>
            </a:r>
          </a:p>
          <a:p>
            <a:pPr lvl="1"/>
            <a:r>
              <a:rPr lang="en-US" dirty="0"/>
              <a:t>Varies from state to state</a:t>
            </a:r>
          </a:p>
          <a:p>
            <a:pPr lvl="1"/>
            <a:r>
              <a:rPr lang="en-US" dirty="0"/>
              <a:t>Arizona:</a:t>
            </a:r>
          </a:p>
          <a:p>
            <a:pPr lvl="2"/>
            <a:r>
              <a:rPr lang="en-US" b="1" dirty="0"/>
              <a:t>FIRST DEGREE (ARS 13-1504)</a:t>
            </a:r>
          </a:p>
          <a:p>
            <a:pPr lvl="3"/>
            <a:r>
              <a:rPr lang="en-US" dirty="0"/>
              <a:t>A person commits first degree criminal trespassing when an individual:</a:t>
            </a:r>
          </a:p>
          <a:p>
            <a:pPr lvl="4"/>
            <a:r>
              <a:rPr lang="en-US" dirty="0"/>
              <a:t>1.Enters or remains on a residential structure unlawfully.</a:t>
            </a:r>
          </a:p>
          <a:p>
            <a:pPr lvl="4"/>
            <a:r>
              <a:rPr lang="en-US" dirty="0"/>
              <a:t>2.Enters or remains in a fenced residential yard.</a:t>
            </a:r>
          </a:p>
          <a:p>
            <a:pPr lvl="4"/>
            <a:r>
              <a:rPr lang="en-US" dirty="0"/>
              <a:t>3.Enters a residential yard and looks into the residential structure, violating the owner’s right to privacy.</a:t>
            </a:r>
          </a:p>
          <a:p>
            <a:pPr lvl="4"/>
            <a:r>
              <a:rPr lang="en-US" dirty="0"/>
              <a:t>4.Enters or remains on real property that has mineral claim and intends to hold, work, or take minerals from the claim or lease.</a:t>
            </a:r>
          </a:p>
          <a:p>
            <a:pPr lvl="4"/>
            <a:r>
              <a:rPr lang="en-US" dirty="0"/>
              <a:t>5.Enters or remains on a person’s property and burns, defaces, or manipulates a religious symbol without the owner’s permission.</a:t>
            </a:r>
          </a:p>
          <a:p>
            <a:pPr lvl="4"/>
            <a:r>
              <a:rPr lang="en-US" dirty="0"/>
              <a:t>6.Enters or remains on a public services facility unlawfully.</a:t>
            </a:r>
          </a:p>
          <a:p>
            <a:pPr lvl="3"/>
            <a:endParaRPr lang="en-US" dirty="0"/>
          </a:p>
          <a:p>
            <a:pPr lvl="3"/>
            <a:endParaRPr lang="en-US" dirty="0"/>
          </a:p>
          <a:p>
            <a:pPr lvl="2"/>
            <a:endParaRPr lang="en-US" dirty="0"/>
          </a:p>
        </p:txBody>
      </p:sp>
      <p:sp>
        <p:nvSpPr>
          <p:cNvPr id="4" name="Right Arrow 3"/>
          <p:cNvSpPr/>
          <p:nvPr/>
        </p:nvSpPr>
        <p:spPr>
          <a:xfrm>
            <a:off x="2133600" y="3200400"/>
            <a:ext cx="1447800" cy="838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Tree>
    <p:extLst>
      <p:ext uri="{BB962C8B-B14F-4D97-AF65-F5344CB8AC3E}">
        <p14:creationId xmlns:p14="http://schemas.microsoft.com/office/powerpoint/2010/main" val="12660710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trespassing?</a:t>
            </a:r>
          </a:p>
        </p:txBody>
      </p:sp>
      <p:sp>
        <p:nvSpPr>
          <p:cNvPr id="3" name="Content Placeholder 2"/>
          <p:cNvSpPr>
            <a:spLocks noGrp="1"/>
          </p:cNvSpPr>
          <p:nvPr>
            <p:ph idx="1"/>
          </p:nvPr>
        </p:nvSpPr>
        <p:spPr>
          <a:xfrm>
            <a:off x="1752600" y="1371601"/>
            <a:ext cx="8229600" cy="4525963"/>
          </a:xfrm>
        </p:spPr>
        <p:txBody>
          <a:bodyPr>
            <a:normAutofit lnSpcReduction="10000"/>
          </a:bodyPr>
          <a:lstStyle/>
          <a:p>
            <a:r>
              <a:rPr lang="en-US" dirty="0"/>
              <a:t>Criminal Trespass</a:t>
            </a:r>
          </a:p>
          <a:p>
            <a:pPr lvl="1"/>
            <a:r>
              <a:rPr lang="en-US" dirty="0"/>
              <a:t>FIRST DEGREE CONTINUED….</a:t>
            </a:r>
          </a:p>
          <a:p>
            <a:pPr lvl="3"/>
            <a:r>
              <a:rPr lang="en-US" dirty="0"/>
              <a:t>A person who violates paragraphs 1, 5, or 6 of the criminal code A.R.S. 13-1504 is guilty of a </a:t>
            </a:r>
            <a:r>
              <a:rPr lang="en-US" b="1" dirty="0"/>
              <a:t>class 6 felony</a:t>
            </a:r>
            <a:r>
              <a:rPr lang="en-US" dirty="0"/>
              <a:t>. A person who violates paragraphs 2, 3, or 4 of the criminal code is guilty of a </a:t>
            </a:r>
            <a:r>
              <a:rPr lang="en-US" b="1" dirty="0"/>
              <a:t>class 1 misdemeanor</a:t>
            </a:r>
            <a:r>
              <a:rPr lang="en-US" dirty="0"/>
              <a:t>. </a:t>
            </a:r>
          </a:p>
          <a:p>
            <a:pPr lvl="3"/>
            <a:r>
              <a:rPr lang="en-US" b="1" i="1" dirty="0"/>
              <a:t>Misdemeanor Penalties</a:t>
            </a:r>
          </a:p>
          <a:p>
            <a:pPr lvl="4"/>
            <a:r>
              <a:rPr lang="en-US" dirty="0"/>
              <a:t>Imprisonment: No more than 6 months in jail.</a:t>
            </a:r>
          </a:p>
          <a:p>
            <a:pPr lvl="4"/>
            <a:r>
              <a:rPr lang="en-US" dirty="0"/>
              <a:t>Fine: Not to exceed $2,500.</a:t>
            </a:r>
          </a:p>
          <a:p>
            <a:pPr lvl="3"/>
            <a:r>
              <a:rPr lang="en-US" b="1" i="1" dirty="0"/>
              <a:t>Felony Penalties</a:t>
            </a:r>
          </a:p>
          <a:p>
            <a:pPr lvl="4"/>
            <a:r>
              <a:rPr lang="en-US" dirty="0"/>
              <a:t>Imprisonment: No more than 18 months in jail.</a:t>
            </a:r>
          </a:p>
          <a:p>
            <a:pPr lvl="4"/>
            <a:r>
              <a:rPr lang="en-US" dirty="0"/>
              <a:t>Fine: Not to exceed $150,000.</a:t>
            </a:r>
          </a:p>
          <a:p>
            <a:pPr lvl="3"/>
            <a:endParaRPr lang="en-US" dirty="0"/>
          </a:p>
          <a:p>
            <a:pPr lvl="2"/>
            <a:endParaRPr lang="en-US" dirty="0"/>
          </a:p>
          <a:p>
            <a:pPr lvl="3"/>
            <a:endParaRPr lang="en-US" dirty="0"/>
          </a:p>
          <a:p>
            <a:pPr lvl="3"/>
            <a:endParaRPr lang="en-US" dirty="0"/>
          </a:p>
          <a:p>
            <a:pPr lvl="2"/>
            <a:endParaRPr lang="en-US" dirty="0"/>
          </a:p>
        </p:txBody>
      </p:sp>
    </p:spTree>
    <p:extLst>
      <p:ext uri="{BB962C8B-B14F-4D97-AF65-F5344CB8AC3E}">
        <p14:creationId xmlns:p14="http://schemas.microsoft.com/office/powerpoint/2010/main" val="25228265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trespassing?</a:t>
            </a:r>
          </a:p>
        </p:txBody>
      </p:sp>
      <p:sp>
        <p:nvSpPr>
          <p:cNvPr id="3" name="Content Placeholder 2"/>
          <p:cNvSpPr>
            <a:spLocks noGrp="1"/>
          </p:cNvSpPr>
          <p:nvPr>
            <p:ph idx="1"/>
          </p:nvPr>
        </p:nvSpPr>
        <p:spPr>
          <a:xfrm>
            <a:off x="1752600" y="1371601"/>
            <a:ext cx="8229600" cy="4525963"/>
          </a:xfrm>
        </p:spPr>
        <p:txBody>
          <a:bodyPr>
            <a:normAutofit lnSpcReduction="10000"/>
          </a:bodyPr>
          <a:lstStyle/>
          <a:p>
            <a:pPr lvl="1"/>
            <a:r>
              <a:rPr lang="en-US" b="1" dirty="0"/>
              <a:t>SECOND DEGREE (13-1503)</a:t>
            </a:r>
          </a:p>
          <a:p>
            <a:pPr lvl="2"/>
            <a:r>
              <a:rPr lang="en-US" dirty="0"/>
              <a:t>An individual commits criminal trespassing in the second degree when they:</a:t>
            </a:r>
          </a:p>
          <a:p>
            <a:pPr lvl="3"/>
            <a:r>
              <a:rPr lang="en-US" sz="2400" dirty="0"/>
              <a:t>1.Enter or remain on a nonresidential property or in any commercial fenced yard unlawfully.</a:t>
            </a:r>
          </a:p>
          <a:p>
            <a:pPr lvl="3"/>
            <a:endParaRPr lang="en-US" sz="2400" dirty="0"/>
          </a:p>
          <a:p>
            <a:pPr lvl="2"/>
            <a:r>
              <a:rPr lang="en-US" dirty="0"/>
              <a:t>Someone who commits trespassing in the second degree is guilty of a </a:t>
            </a:r>
            <a:r>
              <a:rPr lang="en-US" b="1" dirty="0"/>
              <a:t>class 2 misdemeanor</a:t>
            </a:r>
            <a:r>
              <a:rPr lang="en-US" dirty="0"/>
              <a:t>.</a:t>
            </a:r>
          </a:p>
          <a:p>
            <a:pPr lvl="2"/>
            <a:endParaRPr lang="en-US" dirty="0"/>
          </a:p>
          <a:p>
            <a:pPr lvl="2"/>
            <a:r>
              <a:rPr lang="en-US" b="1" dirty="0"/>
              <a:t>Imprisonment:</a:t>
            </a:r>
            <a:r>
              <a:rPr lang="en-US" dirty="0"/>
              <a:t> No more than 4 months in jail.</a:t>
            </a:r>
          </a:p>
          <a:p>
            <a:pPr lvl="2"/>
            <a:r>
              <a:rPr lang="en-US" b="1" dirty="0"/>
              <a:t>Fine: </a:t>
            </a:r>
            <a:r>
              <a:rPr lang="en-US" dirty="0"/>
              <a:t>Not to exceed $750.</a:t>
            </a:r>
          </a:p>
          <a:p>
            <a:pPr lvl="2"/>
            <a:endParaRPr lang="en-US" b="1" dirty="0"/>
          </a:p>
          <a:p>
            <a:pPr lvl="2"/>
            <a:endParaRPr lang="en-US" dirty="0"/>
          </a:p>
          <a:p>
            <a:pPr lvl="2"/>
            <a:endParaRPr lang="en-US" dirty="0"/>
          </a:p>
          <a:p>
            <a:pPr lvl="3"/>
            <a:endParaRPr lang="en-US" dirty="0"/>
          </a:p>
          <a:p>
            <a:pPr lvl="3"/>
            <a:endParaRPr lang="en-US" dirty="0"/>
          </a:p>
          <a:p>
            <a:pPr lvl="2"/>
            <a:endParaRPr lang="en-US" dirty="0"/>
          </a:p>
        </p:txBody>
      </p:sp>
      <p:cxnSp>
        <p:nvCxnSpPr>
          <p:cNvPr id="6" name="Straight Connector 5"/>
          <p:cNvCxnSpPr/>
          <p:nvPr/>
        </p:nvCxnSpPr>
        <p:spPr>
          <a:xfrm>
            <a:off x="6324600" y="2895600"/>
            <a:ext cx="2895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65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trespassing?</a:t>
            </a:r>
          </a:p>
        </p:txBody>
      </p:sp>
      <p:sp>
        <p:nvSpPr>
          <p:cNvPr id="3" name="Content Placeholder 2"/>
          <p:cNvSpPr>
            <a:spLocks noGrp="1"/>
          </p:cNvSpPr>
          <p:nvPr>
            <p:ph idx="1"/>
          </p:nvPr>
        </p:nvSpPr>
        <p:spPr>
          <a:xfrm>
            <a:off x="1752600" y="1371600"/>
            <a:ext cx="8229600" cy="4953000"/>
          </a:xfrm>
        </p:spPr>
        <p:txBody>
          <a:bodyPr>
            <a:normAutofit fontScale="62500" lnSpcReduction="20000"/>
          </a:bodyPr>
          <a:lstStyle/>
          <a:p>
            <a:pPr lvl="1"/>
            <a:r>
              <a:rPr lang="en-US" sz="3800" b="1" dirty="0"/>
              <a:t>THIRD DEGREE (13-1502)</a:t>
            </a:r>
          </a:p>
          <a:p>
            <a:pPr lvl="2"/>
            <a:r>
              <a:rPr lang="en-US" sz="3400" dirty="0"/>
              <a:t>A person commits criminal trespassing in the third degree when a person:</a:t>
            </a:r>
          </a:p>
          <a:p>
            <a:pPr lvl="3"/>
            <a:r>
              <a:rPr lang="en-US" sz="3400" dirty="0"/>
              <a:t>1.Enters or remains unlawfully on </a:t>
            </a:r>
            <a:r>
              <a:rPr lang="en-US" sz="3400" b="1" i="1" dirty="0"/>
              <a:t>any real property </a:t>
            </a:r>
            <a:r>
              <a:rPr lang="en-US" sz="3400" dirty="0"/>
              <a:t>after the owner or any other person with lawful control over the property has asked you to leave.</a:t>
            </a:r>
          </a:p>
          <a:p>
            <a:pPr lvl="3"/>
            <a:r>
              <a:rPr lang="en-US" sz="3400" dirty="0"/>
              <a:t>2.Enters or remains unlawfully on the right-of-way for tracks, storage, switching yards, or rolling stock of a railroad company.</a:t>
            </a:r>
          </a:p>
          <a:p>
            <a:pPr lvl="2"/>
            <a:endParaRPr lang="en-US" sz="3400" dirty="0"/>
          </a:p>
          <a:p>
            <a:pPr lvl="2"/>
            <a:r>
              <a:rPr lang="en-US" sz="3400" dirty="0"/>
              <a:t>Criminal trespassing in the third degree is a </a:t>
            </a:r>
            <a:r>
              <a:rPr lang="en-US" sz="3400" b="1" dirty="0"/>
              <a:t>class 3 misdemeanor.</a:t>
            </a:r>
          </a:p>
          <a:p>
            <a:pPr lvl="2"/>
            <a:endParaRPr lang="en-US" sz="3400" dirty="0"/>
          </a:p>
          <a:p>
            <a:pPr lvl="2"/>
            <a:r>
              <a:rPr lang="en-US" sz="3400" b="1" dirty="0"/>
              <a:t>Imprisonment: </a:t>
            </a:r>
            <a:r>
              <a:rPr lang="en-US" sz="3400" dirty="0"/>
              <a:t>No more than 30 days in jail.</a:t>
            </a:r>
          </a:p>
          <a:p>
            <a:pPr lvl="2"/>
            <a:endParaRPr lang="en-US" sz="3400" dirty="0"/>
          </a:p>
          <a:p>
            <a:pPr lvl="2"/>
            <a:r>
              <a:rPr lang="en-US" sz="3400" b="1" dirty="0"/>
              <a:t>Fine: </a:t>
            </a:r>
            <a:r>
              <a:rPr lang="en-US" sz="3400" dirty="0"/>
              <a:t>Not to exceed $500.</a:t>
            </a:r>
          </a:p>
          <a:p>
            <a:pPr lvl="2"/>
            <a:endParaRPr lang="en-US" b="1" dirty="0"/>
          </a:p>
          <a:p>
            <a:pPr lvl="2"/>
            <a:endParaRPr lang="en-US" dirty="0"/>
          </a:p>
          <a:p>
            <a:pPr lvl="2"/>
            <a:endParaRPr lang="en-US" dirty="0"/>
          </a:p>
          <a:p>
            <a:pPr lvl="3"/>
            <a:endParaRPr lang="en-US" dirty="0"/>
          </a:p>
          <a:p>
            <a:pPr lvl="3"/>
            <a:endParaRPr lang="en-US" dirty="0"/>
          </a:p>
          <a:p>
            <a:pPr lvl="2"/>
            <a:endParaRPr lang="en-US" dirty="0"/>
          </a:p>
        </p:txBody>
      </p:sp>
      <p:sp>
        <p:nvSpPr>
          <p:cNvPr id="4" name="Right Arrow 3"/>
          <p:cNvSpPr/>
          <p:nvPr/>
        </p:nvSpPr>
        <p:spPr>
          <a:xfrm>
            <a:off x="1676400" y="2286000"/>
            <a:ext cx="1447800" cy="838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Tree>
    <p:extLst>
      <p:ext uri="{BB962C8B-B14F-4D97-AF65-F5344CB8AC3E}">
        <p14:creationId xmlns:p14="http://schemas.microsoft.com/office/powerpoint/2010/main" val="3545433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NOT trespassing?</a:t>
            </a:r>
          </a:p>
        </p:txBody>
      </p:sp>
      <p:sp>
        <p:nvSpPr>
          <p:cNvPr id="3" name="Content Placeholder 2"/>
          <p:cNvSpPr>
            <a:spLocks noGrp="1"/>
          </p:cNvSpPr>
          <p:nvPr>
            <p:ph idx="1"/>
          </p:nvPr>
        </p:nvSpPr>
        <p:spPr/>
        <p:txBody>
          <a:bodyPr/>
          <a:lstStyle/>
          <a:p>
            <a:r>
              <a:rPr lang="en-US" dirty="0"/>
              <a:t>Activists standing on the dirt </a:t>
            </a:r>
            <a:r>
              <a:rPr lang="en-US" b="1" i="1" dirty="0"/>
              <a:t>next</a:t>
            </a:r>
            <a:r>
              <a:rPr lang="en-US" dirty="0"/>
              <a:t> to your property</a:t>
            </a:r>
          </a:p>
          <a:p>
            <a:r>
              <a:rPr lang="en-US" dirty="0"/>
              <a:t>Activists standing on a sidewalk </a:t>
            </a:r>
            <a:r>
              <a:rPr lang="en-US" b="1" i="1" dirty="0"/>
              <a:t>near</a:t>
            </a:r>
            <a:r>
              <a:rPr lang="en-US" dirty="0"/>
              <a:t> you property</a:t>
            </a:r>
          </a:p>
          <a:p>
            <a:r>
              <a:rPr lang="en-US" dirty="0"/>
              <a:t>Even if your farm is the </a:t>
            </a:r>
            <a:r>
              <a:rPr lang="en-US" b="1" i="1" dirty="0"/>
              <a:t>subject </a:t>
            </a:r>
            <a:r>
              <a:rPr lang="en-US" dirty="0"/>
              <a:t>of the protest, if the activists are not placing items on your property or physically on your property, they are </a:t>
            </a:r>
            <a:r>
              <a:rPr lang="en-US" b="1" dirty="0"/>
              <a:t>NOT </a:t>
            </a:r>
            <a:r>
              <a:rPr lang="en-US" dirty="0"/>
              <a:t>trespassing</a:t>
            </a:r>
          </a:p>
        </p:txBody>
      </p:sp>
    </p:spTree>
    <p:extLst>
      <p:ext uri="{BB962C8B-B14F-4D97-AF65-F5344CB8AC3E}">
        <p14:creationId xmlns:p14="http://schemas.microsoft.com/office/powerpoint/2010/main" val="1382796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813EDA-A9E0-42CD-896B-E7E38501F492}"/>
              </a:ext>
            </a:extLst>
          </p:cNvPr>
          <p:cNvSpPr>
            <a:spLocks noGrp="1"/>
          </p:cNvSpPr>
          <p:nvPr>
            <p:ph type="title"/>
          </p:nvPr>
        </p:nvSpPr>
        <p:spPr/>
        <p:txBody>
          <a:bodyPr/>
          <a:lstStyle/>
          <a:p>
            <a:r>
              <a:rPr lang="en-US" dirty="0"/>
              <a:t>Today’s Presenters </a:t>
            </a:r>
          </a:p>
        </p:txBody>
      </p:sp>
      <p:sp>
        <p:nvSpPr>
          <p:cNvPr id="5" name="Content Placeholder 4">
            <a:extLst>
              <a:ext uri="{FF2B5EF4-FFF2-40B4-BE49-F238E27FC236}">
                <a16:creationId xmlns:a16="http://schemas.microsoft.com/office/drawing/2014/main" id="{947DA9AE-A358-4FBF-8E83-C39610E16EF5}"/>
              </a:ext>
            </a:extLst>
          </p:cNvPr>
          <p:cNvSpPr>
            <a:spLocks noGrp="1"/>
          </p:cNvSpPr>
          <p:nvPr>
            <p:ph sz="half" idx="1"/>
          </p:nvPr>
        </p:nvSpPr>
        <p:spPr/>
        <p:txBody>
          <a:bodyPr/>
          <a:lstStyle/>
          <a:p>
            <a:pPr marL="0" indent="0">
              <a:buNone/>
            </a:pPr>
            <a:r>
              <a:rPr lang="en-US" sz="2800" b="1" dirty="0"/>
              <a:t>Ashley Ellixson</a:t>
            </a:r>
            <a:r>
              <a:rPr lang="en-US" dirty="0"/>
              <a:t>, VP of Legal and Environmental Affairs </a:t>
            </a:r>
          </a:p>
          <a:p>
            <a:pPr marL="0" indent="0">
              <a:buNone/>
            </a:pPr>
            <a:r>
              <a:rPr lang="en-US" dirty="0"/>
              <a:t>United Dairymen of Arizona</a:t>
            </a:r>
          </a:p>
        </p:txBody>
      </p:sp>
      <p:sp>
        <p:nvSpPr>
          <p:cNvPr id="6" name="Content Placeholder 5">
            <a:extLst>
              <a:ext uri="{FF2B5EF4-FFF2-40B4-BE49-F238E27FC236}">
                <a16:creationId xmlns:a16="http://schemas.microsoft.com/office/drawing/2014/main" id="{B804A980-E065-4AB8-A527-1FB5D266CA1B}"/>
              </a:ext>
            </a:extLst>
          </p:cNvPr>
          <p:cNvSpPr>
            <a:spLocks noGrp="1"/>
          </p:cNvSpPr>
          <p:nvPr>
            <p:ph sz="half" idx="2"/>
          </p:nvPr>
        </p:nvSpPr>
        <p:spPr/>
        <p:txBody>
          <a:bodyPr/>
          <a:lstStyle/>
          <a:p>
            <a:pPr marL="0" indent="0">
              <a:buNone/>
            </a:pPr>
            <a:r>
              <a:rPr lang="en-US" sz="2800" b="1" dirty="0"/>
              <a:t>Chelsea McGuire</a:t>
            </a:r>
            <a:r>
              <a:rPr lang="en-US" dirty="0"/>
              <a:t>, Director of Government Relations</a:t>
            </a:r>
          </a:p>
          <a:p>
            <a:pPr marL="0" indent="0">
              <a:buNone/>
            </a:pPr>
            <a:r>
              <a:rPr lang="en-US" dirty="0"/>
              <a:t>Arizona Farm Bureau Federation </a:t>
            </a:r>
          </a:p>
          <a:p>
            <a:pPr marL="0" indent="0">
              <a:buNone/>
            </a:pPr>
            <a:endParaRPr lang="en-US" dirty="0"/>
          </a:p>
        </p:txBody>
      </p:sp>
      <p:pic>
        <p:nvPicPr>
          <p:cNvPr id="4100" name="Picture 4" descr="Image result for united dairymen of arizona">
            <a:extLst>
              <a:ext uri="{FF2B5EF4-FFF2-40B4-BE49-F238E27FC236}">
                <a16:creationId xmlns:a16="http://schemas.microsoft.com/office/drawing/2014/main" id="{3D94D996-9CE0-4912-8136-0CFF740CB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311" y="3795159"/>
            <a:ext cx="17907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E4E1869-91BC-4C4F-9F64-7ACFBF2BF96B}"/>
              </a:ext>
            </a:extLst>
          </p:cNvPr>
          <p:cNvPicPr>
            <a:picLocks noChangeAspect="1"/>
          </p:cNvPicPr>
          <p:nvPr/>
        </p:nvPicPr>
        <p:blipFill>
          <a:blip r:embed="rId3"/>
          <a:stretch>
            <a:fillRect/>
          </a:stretch>
        </p:blipFill>
        <p:spPr>
          <a:xfrm>
            <a:off x="6429710" y="3998798"/>
            <a:ext cx="4346944" cy="731736"/>
          </a:xfrm>
          <a:prstGeom prst="rect">
            <a:avLst/>
          </a:prstGeom>
        </p:spPr>
      </p:pic>
    </p:spTree>
    <p:extLst>
      <p:ext uri="{BB962C8B-B14F-4D97-AF65-F5344CB8AC3E}">
        <p14:creationId xmlns:p14="http://schemas.microsoft.com/office/powerpoint/2010/main" val="66171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Landowner’s Rights</a:t>
            </a:r>
          </a:p>
        </p:txBody>
      </p:sp>
      <p:sp>
        <p:nvSpPr>
          <p:cNvPr id="3" name="Content Placeholder 2"/>
          <p:cNvSpPr>
            <a:spLocks noGrp="1"/>
          </p:cNvSpPr>
          <p:nvPr>
            <p:ph idx="1"/>
          </p:nvPr>
        </p:nvSpPr>
        <p:spPr>
          <a:xfrm>
            <a:off x="1981200" y="1295401"/>
            <a:ext cx="8229600" cy="4525963"/>
          </a:xfrm>
        </p:spPr>
        <p:txBody>
          <a:bodyPr>
            <a:normAutofit fontScale="62500" lnSpcReduction="20000"/>
          </a:bodyPr>
          <a:lstStyle/>
          <a:p>
            <a:r>
              <a:rPr lang="en-US" sz="5100" b="1" dirty="0"/>
              <a:t>What can you do if an activist is trespassing?</a:t>
            </a:r>
          </a:p>
          <a:p>
            <a:endParaRPr lang="en-US" sz="3600" b="1" dirty="0"/>
          </a:p>
          <a:p>
            <a:pPr lvl="1"/>
            <a:r>
              <a:rPr lang="en-US" sz="3400" b="1" dirty="0"/>
              <a:t>DO</a:t>
            </a:r>
            <a:r>
              <a:rPr lang="en-US" sz="3400" dirty="0"/>
              <a:t> report to local law enforcement immediately.</a:t>
            </a:r>
          </a:p>
          <a:p>
            <a:pPr lvl="1"/>
            <a:endParaRPr lang="en-US" sz="3400" dirty="0"/>
          </a:p>
          <a:p>
            <a:pPr lvl="1"/>
            <a:r>
              <a:rPr lang="en-US" sz="3400" b="1" dirty="0"/>
              <a:t>DO</a:t>
            </a:r>
            <a:r>
              <a:rPr lang="en-US" sz="3400" dirty="0"/>
              <a:t> learn who they are and what their concerns are in a respectful manner.</a:t>
            </a:r>
          </a:p>
          <a:p>
            <a:pPr lvl="1"/>
            <a:endParaRPr lang="en-US" sz="3400" dirty="0"/>
          </a:p>
          <a:p>
            <a:pPr lvl="1"/>
            <a:r>
              <a:rPr lang="en-US" sz="3400" b="1" dirty="0"/>
              <a:t>DO NOT </a:t>
            </a:r>
            <a:r>
              <a:rPr lang="en-US" sz="3400" dirty="0"/>
              <a:t>be combative. Remember, they may be videotaping you.</a:t>
            </a:r>
          </a:p>
          <a:p>
            <a:pPr lvl="1"/>
            <a:endParaRPr lang="en-US" sz="3400" dirty="0"/>
          </a:p>
          <a:p>
            <a:pPr lvl="1"/>
            <a:r>
              <a:rPr lang="en-US" sz="3400" b="1" dirty="0"/>
              <a:t>DO NOT </a:t>
            </a:r>
            <a:r>
              <a:rPr lang="en-US" sz="3400" dirty="0"/>
              <a:t>have a large group approach these individuals, as this may escalate the situation and bring more attention to their cause.</a:t>
            </a:r>
          </a:p>
        </p:txBody>
      </p:sp>
    </p:spTree>
    <p:extLst>
      <p:ext uri="{BB962C8B-B14F-4D97-AF65-F5344CB8AC3E}">
        <p14:creationId xmlns:p14="http://schemas.microsoft.com/office/powerpoint/2010/main" val="5750570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Landowner’s Rights</a:t>
            </a:r>
          </a:p>
        </p:txBody>
      </p:sp>
      <p:sp>
        <p:nvSpPr>
          <p:cNvPr id="3" name="Content Placeholder 2"/>
          <p:cNvSpPr>
            <a:spLocks noGrp="1"/>
          </p:cNvSpPr>
          <p:nvPr>
            <p:ph idx="1"/>
          </p:nvPr>
        </p:nvSpPr>
        <p:spPr>
          <a:xfrm>
            <a:off x="1981200" y="1371601"/>
            <a:ext cx="8229600" cy="4525963"/>
          </a:xfrm>
        </p:spPr>
        <p:txBody>
          <a:bodyPr>
            <a:normAutofit fontScale="92500" lnSpcReduction="10000"/>
          </a:bodyPr>
          <a:lstStyle/>
          <a:p>
            <a:endParaRPr lang="en-US" sz="3600" b="1" dirty="0"/>
          </a:p>
          <a:p>
            <a:pPr lvl="1"/>
            <a:r>
              <a:rPr lang="en-US" sz="2600" b="1" dirty="0"/>
              <a:t>DO</a:t>
            </a:r>
            <a:r>
              <a:rPr lang="en-US" sz="2600" dirty="0"/>
              <a:t> notify them that they are on private property and ask them to leave. </a:t>
            </a:r>
          </a:p>
          <a:p>
            <a:pPr lvl="1"/>
            <a:endParaRPr lang="en-US" sz="2600" dirty="0"/>
          </a:p>
          <a:p>
            <a:pPr lvl="1"/>
            <a:r>
              <a:rPr lang="en-US" sz="2600" b="1" dirty="0"/>
              <a:t>DO NOT </a:t>
            </a:r>
            <a:r>
              <a:rPr lang="en-US" sz="2600" dirty="0"/>
              <a:t>use force.</a:t>
            </a:r>
          </a:p>
          <a:p>
            <a:pPr lvl="1"/>
            <a:endParaRPr lang="en-US" sz="2600" dirty="0"/>
          </a:p>
          <a:p>
            <a:pPr lvl="1"/>
            <a:r>
              <a:rPr lang="en-US" sz="2600" b="1" dirty="0"/>
              <a:t>DO</a:t>
            </a:r>
            <a:r>
              <a:rPr lang="en-US" sz="2600" dirty="0"/>
              <a:t> write down their vehicle’s license plate number.</a:t>
            </a:r>
          </a:p>
          <a:p>
            <a:pPr lvl="1"/>
            <a:endParaRPr lang="en-US" sz="2600" dirty="0"/>
          </a:p>
          <a:p>
            <a:pPr lvl="1"/>
            <a:r>
              <a:rPr lang="en-US" sz="2600" b="1" dirty="0"/>
              <a:t>DO</a:t>
            </a:r>
            <a:r>
              <a:rPr lang="en-US" sz="2600" dirty="0"/>
              <a:t> film the activists and their drones – you are legally allowed to do so. Be aware that they will always have cameras/recorders present – even hidden.</a:t>
            </a:r>
          </a:p>
          <a:p>
            <a:pPr lvl="1"/>
            <a:endParaRPr lang="en-US" sz="2600" dirty="0"/>
          </a:p>
        </p:txBody>
      </p:sp>
    </p:spTree>
    <p:extLst>
      <p:ext uri="{BB962C8B-B14F-4D97-AF65-F5344CB8AC3E}">
        <p14:creationId xmlns:p14="http://schemas.microsoft.com/office/powerpoint/2010/main" val="22435287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2000"/>
                                        <p:tgtEl>
                                          <p:spTgt spid="3">
                                            <p:txEl>
                                              <p:pRg st="3" end="3"/>
                                            </p:txEl>
                                          </p:spTgt>
                                        </p:tgtEl>
                                      </p:cBhvr>
                                    </p:animEffect>
                                    <p:anim calcmode="lin" valueType="num">
                                      <p:cBhvr>
                                        <p:cTn id="1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anim calcmode="lin" valueType="num">
                                      <p:cBhvr>
                                        <p:cTn id="22"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anim calcmode="lin" valueType="num">
                                      <p:cBhvr>
                                        <p:cTn id="29"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Landowner’s Rights</a:t>
            </a:r>
          </a:p>
        </p:txBody>
      </p:sp>
      <p:sp>
        <p:nvSpPr>
          <p:cNvPr id="3" name="Content Placeholder 2"/>
          <p:cNvSpPr>
            <a:spLocks noGrp="1"/>
          </p:cNvSpPr>
          <p:nvPr>
            <p:ph idx="1"/>
          </p:nvPr>
        </p:nvSpPr>
        <p:spPr/>
        <p:txBody>
          <a:bodyPr>
            <a:normAutofit/>
          </a:bodyPr>
          <a:lstStyle/>
          <a:p>
            <a:pPr lvl="1"/>
            <a:endParaRPr lang="en-US" sz="2600" dirty="0"/>
          </a:p>
          <a:p>
            <a:pPr lvl="1"/>
            <a:r>
              <a:rPr lang="en-US" sz="2600" b="1" dirty="0"/>
              <a:t>DO</a:t>
            </a:r>
            <a:r>
              <a:rPr lang="en-US" sz="2600" dirty="0"/>
              <a:t> let local law enforcement handle the situation if activists refuse to leave.</a:t>
            </a:r>
          </a:p>
          <a:p>
            <a:pPr lvl="1"/>
            <a:endParaRPr lang="en-US" sz="2600" dirty="0"/>
          </a:p>
          <a:p>
            <a:pPr lvl="1"/>
            <a:r>
              <a:rPr lang="en-US" sz="2600" b="1" dirty="0"/>
              <a:t>DO </a:t>
            </a:r>
            <a:r>
              <a:rPr lang="en-US" sz="2600" dirty="0"/>
              <a:t>contact your state/regional trade association to alert them of the situation.</a:t>
            </a:r>
            <a:br>
              <a:rPr lang="en-US" sz="3400" dirty="0"/>
            </a:br>
            <a:endParaRPr lang="en-US" sz="3400" dirty="0"/>
          </a:p>
          <a:p>
            <a:pPr lvl="1"/>
            <a:endParaRPr lang="en-US" sz="2600" dirty="0"/>
          </a:p>
        </p:txBody>
      </p:sp>
    </p:spTree>
    <p:extLst>
      <p:ext uri="{BB962C8B-B14F-4D97-AF65-F5344CB8AC3E}">
        <p14:creationId xmlns:p14="http://schemas.microsoft.com/office/powerpoint/2010/main" val="5532080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But Ashley, what about drones?!</a:t>
            </a:r>
          </a:p>
        </p:txBody>
      </p:sp>
      <p:sp>
        <p:nvSpPr>
          <p:cNvPr id="3" name="Content Placeholder 2"/>
          <p:cNvSpPr>
            <a:spLocks noGrp="1"/>
          </p:cNvSpPr>
          <p:nvPr>
            <p:ph idx="1"/>
          </p:nvPr>
        </p:nvSpPr>
        <p:spPr/>
        <p:txBody>
          <a:bodyPr/>
          <a:lstStyle/>
          <a:p>
            <a:endParaRPr lang="en-US" dirty="0"/>
          </a:p>
          <a:p>
            <a:pPr lvl="1"/>
            <a:endParaRPr lang="en-US" dirty="0"/>
          </a:p>
        </p:txBody>
      </p:sp>
      <p:pic>
        <p:nvPicPr>
          <p:cNvPr id="4" name="Swanson Dron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8000" y="1219200"/>
            <a:ext cx="6096000" cy="4572000"/>
          </a:xfrm>
          <a:prstGeom prst="rect">
            <a:avLst/>
          </a:prstGeom>
        </p:spPr>
      </p:pic>
    </p:spTree>
    <p:extLst>
      <p:ext uri="{BB962C8B-B14F-4D97-AF65-F5344CB8AC3E}">
        <p14:creationId xmlns:p14="http://schemas.microsoft.com/office/powerpoint/2010/main" val="2952738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Landowner’s Rights</a:t>
            </a:r>
          </a:p>
        </p:txBody>
      </p:sp>
      <p:sp>
        <p:nvSpPr>
          <p:cNvPr id="3" name="Content Placeholder 2"/>
          <p:cNvSpPr>
            <a:spLocks noGrp="1"/>
          </p:cNvSpPr>
          <p:nvPr>
            <p:ph idx="1"/>
          </p:nvPr>
        </p:nvSpPr>
        <p:spPr/>
        <p:txBody>
          <a:bodyPr>
            <a:normAutofit/>
          </a:bodyPr>
          <a:lstStyle/>
          <a:p>
            <a:r>
              <a:rPr lang="en-US" dirty="0"/>
              <a:t>Activists have used drones to take photographs of animal welfare issues as well as environmental violations</a:t>
            </a:r>
          </a:p>
          <a:p>
            <a:pPr lvl="1"/>
            <a:r>
              <a:rPr lang="en-US" dirty="0"/>
              <a:t>Or what they claim the pictures/videos to illustrate</a:t>
            </a:r>
          </a:p>
          <a:p>
            <a:r>
              <a:rPr lang="en-US" dirty="0"/>
              <a:t>The FAA regulations </a:t>
            </a:r>
            <a:r>
              <a:rPr lang="en-US" b="1" i="1" dirty="0"/>
              <a:t>do not </a:t>
            </a:r>
            <a:r>
              <a:rPr lang="en-US" dirty="0"/>
              <a:t>address legal issues regarding privacy and the use of a UAS/drone</a:t>
            </a:r>
          </a:p>
          <a:p>
            <a:pPr lvl="1"/>
            <a:r>
              <a:rPr lang="en-US" sz="1500" dirty="0">
                <a:hlinkClick r:id="rId3"/>
              </a:rPr>
              <a:t>https://agrilife.org/texasaglaw/2016/09/19/drone-rules/</a:t>
            </a:r>
            <a:endParaRPr lang="en-US" sz="1500" dirty="0"/>
          </a:p>
          <a:p>
            <a:pPr lvl="1"/>
            <a:endParaRPr lang="en-US" sz="1500" dirty="0"/>
          </a:p>
        </p:txBody>
      </p:sp>
    </p:spTree>
    <p:extLst>
      <p:ext uri="{BB962C8B-B14F-4D97-AF65-F5344CB8AC3E}">
        <p14:creationId xmlns:p14="http://schemas.microsoft.com/office/powerpoint/2010/main" val="1972556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Landowner’s Rights</a:t>
            </a:r>
          </a:p>
        </p:txBody>
      </p:sp>
      <p:pic>
        <p:nvPicPr>
          <p:cNvPr id="4" name="Content Placeholder 4" descr="don't whoot.jpeg"/>
          <p:cNvPicPr>
            <a:picLocks noGrp="1" noChangeAspect="1"/>
          </p:cNvPicPr>
          <p:nvPr>
            <p:ph idx="1"/>
          </p:nvPr>
        </p:nvPicPr>
        <p:blipFill>
          <a:blip r:embed="rId2">
            <a:extLst>
              <a:ext uri="{28A0092B-C50C-407E-A947-70E740481C1C}">
                <a14:useLocalDpi xmlns:a14="http://schemas.microsoft.com/office/drawing/2010/main" val="0"/>
              </a:ext>
            </a:extLst>
          </a:blip>
          <a:srcRect l="-33955" r="-33955"/>
          <a:stretch>
            <a:fillRect/>
          </a:stretch>
        </p:blipFill>
        <p:spPr>
          <a:xfrm>
            <a:off x="2277198" y="1600201"/>
            <a:ext cx="7637605" cy="4525963"/>
          </a:xfrm>
          <a:prstGeom prst="rect">
            <a:avLst/>
          </a:prstGeom>
        </p:spPr>
      </p:pic>
    </p:spTree>
    <p:extLst>
      <p:ext uri="{BB962C8B-B14F-4D97-AF65-F5344CB8AC3E}">
        <p14:creationId xmlns:p14="http://schemas.microsoft.com/office/powerpoint/2010/main" val="459817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a:t>
            </a:r>
          </a:p>
        </p:txBody>
      </p:sp>
      <p:sp>
        <p:nvSpPr>
          <p:cNvPr id="3" name="Content Placeholder 2"/>
          <p:cNvSpPr>
            <a:spLocks noGrp="1"/>
          </p:cNvSpPr>
          <p:nvPr>
            <p:ph idx="1"/>
          </p:nvPr>
        </p:nvSpPr>
        <p:spPr/>
        <p:txBody>
          <a:bodyPr>
            <a:normAutofit fontScale="92500" lnSpcReduction="20000"/>
          </a:bodyPr>
          <a:lstStyle/>
          <a:p>
            <a:r>
              <a:rPr lang="en-US" b="1" dirty="0"/>
              <a:t>Original view of property law</a:t>
            </a:r>
            <a:endParaRPr lang="en-US" dirty="0"/>
          </a:p>
          <a:p>
            <a:pPr lvl="1"/>
            <a:r>
              <a:rPr lang="en-US" dirty="0"/>
              <a:t>You own from the heaven to the center of the Earth.</a:t>
            </a:r>
          </a:p>
          <a:p>
            <a:endParaRPr lang="en-US" sz="2000" dirty="0"/>
          </a:p>
          <a:p>
            <a:r>
              <a:rPr lang="en-US" b="1" dirty="0"/>
              <a:t>View changed with adoption of airplanes</a:t>
            </a:r>
          </a:p>
          <a:p>
            <a:pPr lvl="1"/>
            <a:r>
              <a:rPr lang="en-US" dirty="0"/>
              <a:t>Air above your land became public domain</a:t>
            </a:r>
          </a:p>
          <a:p>
            <a:pPr lvl="1"/>
            <a:r>
              <a:rPr lang="en-US" dirty="0"/>
              <a:t>Today regulated by both state (below navigable airspace) and feds (above navigable airspace).</a:t>
            </a:r>
          </a:p>
          <a:p>
            <a:pPr lvl="1"/>
            <a:endParaRPr lang="en-US" dirty="0"/>
          </a:p>
          <a:p>
            <a:r>
              <a:rPr lang="en-US" dirty="0"/>
              <a:t>Plus usually have cameras on them that will capture who shot it down (</a:t>
            </a:r>
            <a:r>
              <a:rPr lang="en-US" dirty="0" err="1"/>
              <a:t>ie</a:t>
            </a:r>
            <a:r>
              <a:rPr lang="en-US" dirty="0"/>
              <a:t> really good evidence in court of you destroying someone’s property)</a:t>
            </a:r>
          </a:p>
          <a:p>
            <a:endParaRPr lang="en-US" dirty="0"/>
          </a:p>
        </p:txBody>
      </p:sp>
    </p:spTree>
    <p:extLst>
      <p:ext uri="{BB962C8B-B14F-4D97-AF65-F5344CB8AC3E}">
        <p14:creationId xmlns:p14="http://schemas.microsoft.com/office/powerpoint/2010/main" val="14425398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a:t>
            </a:r>
          </a:p>
        </p:txBody>
      </p:sp>
      <p:sp>
        <p:nvSpPr>
          <p:cNvPr id="3" name="Content Placeholder 2"/>
          <p:cNvSpPr>
            <a:spLocks noGrp="1"/>
          </p:cNvSpPr>
          <p:nvPr>
            <p:ph idx="1"/>
          </p:nvPr>
        </p:nvSpPr>
        <p:spPr/>
        <p:txBody>
          <a:bodyPr>
            <a:normAutofit/>
          </a:bodyPr>
          <a:lstStyle/>
          <a:p>
            <a:r>
              <a:rPr lang="en-US" b="1" dirty="0"/>
              <a:t>So this means, NO trespass violation for drones.</a:t>
            </a:r>
          </a:p>
          <a:p>
            <a:r>
              <a:rPr lang="en-US" dirty="0"/>
              <a:t>The airspace above your property is technically not yours</a:t>
            </a:r>
          </a:p>
          <a:p>
            <a:r>
              <a:rPr lang="en-US" dirty="0"/>
              <a:t>However, could have other legal claims:</a:t>
            </a:r>
          </a:p>
          <a:p>
            <a:pPr lvl="1"/>
            <a:r>
              <a:rPr lang="en-US" b="1" i="1" dirty="0"/>
              <a:t>Nuisance</a:t>
            </a:r>
          </a:p>
          <a:p>
            <a:pPr lvl="2"/>
            <a:r>
              <a:rPr lang="en-US" dirty="0"/>
              <a:t>an unlawful interference with your use and enjoyment of an owner’s property</a:t>
            </a:r>
            <a:endParaRPr lang="en-US" b="1" i="1" dirty="0"/>
          </a:p>
          <a:p>
            <a:pPr lvl="2"/>
            <a:r>
              <a:rPr lang="en-US" b="1" dirty="0"/>
              <a:t>Drone case: </a:t>
            </a:r>
            <a:r>
              <a:rPr lang="en-US" dirty="0"/>
              <a:t>repeated flying over livestock found to be a nuisance </a:t>
            </a:r>
          </a:p>
          <a:p>
            <a:endParaRPr lang="en-US" dirty="0"/>
          </a:p>
        </p:txBody>
      </p:sp>
    </p:spTree>
    <p:extLst>
      <p:ext uri="{BB962C8B-B14F-4D97-AF65-F5344CB8AC3E}">
        <p14:creationId xmlns:p14="http://schemas.microsoft.com/office/powerpoint/2010/main" val="30524877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Landowner’s Rights</a:t>
            </a:r>
          </a:p>
        </p:txBody>
      </p:sp>
      <p:sp>
        <p:nvSpPr>
          <p:cNvPr id="3" name="Content Placeholder 2"/>
          <p:cNvSpPr>
            <a:spLocks noGrp="1"/>
          </p:cNvSpPr>
          <p:nvPr>
            <p:ph sz="half" idx="1"/>
          </p:nvPr>
        </p:nvSpPr>
        <p:spPr/>
        <p:txBody>
          <a:bodyPr>
            <a:normAutofit/>
          </a:bodyPr>
          <a:lstStyle/>
          <a:p>
            <a:r>
              <a:rPr lang="en-US" b="1" dirty="0"/>
              <a:t>What can you do if an activist is NOT trespassing?</a:t>
            </a:r>
          </a:p>
          <a:p>
            <a:pPr lvl="1"/>
            <a:r>
              <a:rPr lang="en-US" sz="2600" b="1" dirty="0"/>
              <a:t>DO</a:t>
            </a:r>
            <a:r>
              <a:rPr lang="en-US" sz="2600" dirty="0"/>
              <a:t> set up a barrier to notify everyone where private property begins to avoid trespassing</a:t>
            </a:r>
          </a:p>
          <a:p>
            <a:pPr lvl="1"/>
            <a:endParaRPr lang="en-US" dirty="0"/>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6096000" y="1828800"/>
            <a:ext cx="3810000" cy="3200400"/>
          </a:xfrm>
        </p:spPr>
      </p:pic>
      <p:sp>
        <p:nvSpPr>
          <p:cNvPr id="6" name="TextBox 5"/>
          <p:cNvSpPr txBox="1"/>
          <p:nvPr/>
        </p:nvSpPr>
        <p:spPr>
          <a:xfrm>
            <a:off x="6400800" y="5334000"/>
            <a:ext cx="3048000" cy="253916"/>
          </a:xfrm>
          <a:prstGeom prst="rect">
            <a:avLst/>
          </a:prstGeom>
          <a:noFill/>
        </p:spPr>
        <p:txBody>
          <a:bodyPr wrap="square" rtlCol="0">
            <a:spAutoFit/>
          </a:bodyPr>
          <a:lstStyle/>
          <a:p>
            <a:pPr defTabSz="914400"/>
            <a:r>
              <a:rPr lang="en-US" sz="1050" dirty="0">
                <a:solidFill>
                  <a:prstClr val="black"/>
                </a:solidFill>
                <a:latin typeface="Calibri"/>
              </a:rPr>
              <a:t>courtesy of Jason Van Der Toorn</a:t>
            </a:r>
          </a:p>
        </p:txBody>
      </p:sp>
    </p:spTree>
    <p:extLst>
      <p:ext uri="{BB962C8B-B14F-4D97-AF65-F5344CB8AC3E}">
        <p14:creationId xmlns:p14="http://schemas.microsoft.com/office/powerpoint/2010/main" val="1729674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Landowner’s Rights</a:t>
            </a:r>
          </a:p>
        </p:txBody>
      </p:sp>
      <p:sp>
        <p:nvSpPr>
          <p:cNvPr id="3" name="Content Placeholder 2"/>
          <p:cNvSpPr>
            <a:spLocks noGrp="1"/>
          </p:cNvSpPr>
          <p:nvPr>
            <p:ph idx="1"/>
          </p:nvPr>
        </p:nvSpPr>
        <p:spPr/>
        <p:txBody>
          <a:bodyPr>
            <a:normAutofit/>
          </a:bodyPr>
          <a:lstStyle/>
          <a:p>
            <a:pPr lvl="1"/>
            <a:r>
              <a:rPr lang="en-US" sz="2600" b="1" dirty="0"/>
              <a:t>DO</a:t>
            </a:r>
            <a:r>
              <a:rPr lang="en-US" sz="2600" dirty="0"/>
              <a:t> notify local law enforcement to put them on notice in case issues arise.</a:t>
            </a:r>
          </a:p>
          <a:p>
            <a:pPr lvl="1"/>
            <a:endParaRPr lang="en-US" sz="2600" dirty="0"/>
          </a:p>
          <a:p>
            <a:pPr lvl="1"/>
            <a:r>
              <a:rPr lang="en-US" sz="2600" b="1" dirty="0"/>
              <a:t>DO NOT </a:t>
            </a:r>
            <a:r>
              <a:rPr lang="en-US" sz="2600" dirty="0"/>
              <a:t>engage with aggressive activists.</a:t>
            </a:r>
          </a:p>
          <a:p>
            <a:pPr lvl="1"/>
            <a:endParaRPr lang="en-US" sz="2600" dirty="0"/>
          </a:p>
          <a:p>
            <a:pPr lvl="1"/>
            <a:r>
              <a:rPr lang="en-US" sz="2600" b="1" dirty="0"/>
              <a:t>DO </a:t>
            </a:r>
            <a:r>
              <a:rPr lang="en-US" sz="2600" dirty="0"/>
              <a:t>contact your state/regional trade association to alert them of the situation.</a:t>
            </a:r>
          </a:p>
          <a:p>
            <a:pPr lvl="1"/>
            <a:endParaRPr lang="en-US" sz="2600" dirty="0"/>
          </a:p>
          <a:p>
            <a:pPr lvl="1"/>
            <a:r>
              <a:rPr lang="en-US" sz="2600" b="1" dirty="0"/>
              <a:t>DO NOT </a:t>
            </a:r>
            <a:r>
              <a:rPr lang="en-US" sz="2600" dirty="0"/>
              <a:t>touch or shoot drones, even if they are flying over your property – </a:t>
            </a:r>
            <a:r>
              <a:rPr lang="en-US" sz="2600" b="1" i="1" dirty="0"/>
              <a:t>that’s ILLEGAL.</a:t>
            </a:r>
          </a:p>
          <a:p>
            <a:pPr lvl="1"/>
            <a:endParaRPr lang="en-US" sz="2600" b="1" i="1" dirty="0"/>
          </a:p>
          <a:p>
            <a:pPr lvl="1"/>
            <a:endParaRPr lang="en-US" dirty="0"/>
          </a:p>
          <a:p>
            <a:pPr lvl="1"/>
            <a:endParaRPr lang="en-US" dirty="0"/>
          </a:p>
        </p:txBody>
      </p:sp>
    </p:spTree>
    <p:extLst>
      <p:ext uri="{BB962C8B-B14F-4D97-AF65-F5344CB8AC3E}">
        <p14:creationId xmlns:p14="http://schemas.microsoft.com/office/powerpoint/2010/main" val="872368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t>
            </a:r>
          </a:p>
        </p:txBody>
      </p:sp>
      <p:sp>
        <p:nvSpPr>
          <p:cNvPr id="3" name="Content Placeholder 2"/>
          <p:cNvSpPr>
            <a:spLocks noGrp="1"/>
          </p:cNvSpPr>
          <p:nvPr>
            <p:ph idx="1"/>
          </p:nvPr>
        </p:nvSpPr>
        <p:spPr>
          <a:xfrm>
            <a:off x="1981200" y="1371600"/>
            <a:ext cx="8001000" cy="4343400"/>
          </a:xfrm>
        </p:spPr>
        <p:txBody>
          <a:bodyPr>
            <a:normAutofit/>
          </a:bodyPr>
          <a:lstStyle/>
          <a:p>
            <a:r>
              <a:rPr lang="en-US" sz="2800" dirty="0"/>
              <a:t>This presentation is intended to provide general information and should not be construed as providing legal advice. It should not be cited or relied upon as legal authority. State laws vary and any attempt made to discuss laws of states other than Arizona is for general information to help the viewer better understand Arizona law. For advice about how these issues might apply to your individual situation, consult an attorney.</a:t>
            </a:r>
          </a:p>
          <a:p>
            <a:endParaRPr lang="en-US" dirty="0"/>
          </a:p>
        </p:txBody>
      </p:sp>
    </p:spTree>
    <p:extLst>
      <p:ext uri="{BB962C8B-B14F-4D97-AF65-F5344CB8AC3E}">
        <p14:creationId xmlns:p14="http://schemas.microsoft.com/office/powerpoint/2010/main" val="55687468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Landowner’s Rights</a:t>
            </a:r>
          </a:p>
        </p:txBody>
      </p:sp>
      <p:sp>
        <p:nvSpPr>
          <p:cNvPr id="3" name="Content Placeholder 2"/>
          <p:cNvSpPr>
            <a:spLocks noGrp="1"/>
          </p:cNvSpPr>
          <p:nvPr>
            <p:ph sz="half" idx="1"/>
          </p:nvPr>
        </p:nvSpPr>
        <p:spPr/>
        <p:txBody>
          <a:bodyPr>
            <a:normAutofit/>
          </a:bodyPr>
          <a:lstStyle/>
          <a:p>
            <a:r>
              <a:rPr lang="en-US" b="1" dirty="0"/>
              <a:t>TAKE AWAY:</a:t>
            </a:r>
          </a:p>
          <a:p>
            <a:pPr lvl="1"/>
            <a:r>
              <a:rPr lang="en-US" sz="3200" b="1" i="1" dirty="0"/>
              <a:t>If activists are being civil, not trespassing or interfering with operations, they can legally protest.</a:t>
            </a:r>
          </a:p>
          <a:p>
            <a:pPr lvl="1"/>
            <a:endParaRPr lang="en-US" sz="2600" b="1" i="1" dirty="0"/>
          </a:p>
          <a:p>
            <a:pPr lvl="1"/>
            <a:endParaRPr lang="en-US" dirty="0"/>
          </a:p>
          <a:p>
            <a:pPr lvl="1"/>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5972175" y="1800225"/>
            <a:ext cx="3886200" cy="3181350"/>
          </a:xfrm>
        </p:spPr>
      </p:pic>
      <p:sp>
        <p:nvSpPr>
          <p:cNvPr id="6" name="TextBox 5"/>
          <p:cNvSpPr txBox="1"/>
          <p:nvPr/>
        </p:nvSpPr>
        <p:spPr>
          <a:xfrm>
            <a:off x="6248400" y="5334000"/>
            <a:ext cx="3200400" cy="253916"/>
          </a:xfrm>
          <a:prstGeom prst="rect">
            <a:avLst/>
          </a:prstGeom>
          <a:noFill/>
        </p:spPr>
        <p:txBody>
          <a:bodyPr wrap="square" rtlCol="0">
            <a:spAutoFit/>
          </a:bodyPr>
          <a:lstStyle/>
          <a:p>
            <a:pPr defTabSz="914400"/>
            <a:r>
              <a:rPr lang="en-US" sz="1050" dirty="0">
                <a:solidFill>
                  <a:prstClr val="black"/>
                </a:solidFill>
                <a:latin typeface="Calibri"/>
              </a:rPr>
              <a:t>courtesy of Jason Van Der Toorn</a:t>
            </a:r>
          </a:p>
        </p:txBody>
      </p:sp>
    </p:spTree>
    <p:extLst>
      <p:ext uri="{BB962C8B-B14F-4D97-AF65-F5344CB8AC3E}">
        <p14:creationId xmlns:p14="http://schemas.microsoft.com/office/powerpoint/2010/main" val="2904606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Our Own Livestock Officers</a:t>
            </a:r>
          </a:p>
        </p:txBody>
      </p:sp>
      <p:sp>
        <p:nvSpPr>
          <p:cNvPr id="3" name="Content Placeholder 2"/>
          <p:cNvSpPr>
            <a:spLocks noGrp="1"/>
          </p:cNvSpPr>
          <p:nvPr>
            <p:ph sz="half" idx="1"/>
          </p:nvPr>
        </p:nvSpPr>
        <p:spPr/>
        <p:txBody>
          <a:bodyPr>
            <a:normAutofit fontScale="92500" lnSpcReduction="10000"/>
          </a:bodyPr>
          <a:lstStyle/>
          <a:p>
            <a:r>
              <a:rPr lang="en-US" u="sng" dirty="0"/>
              <a:t>Trespass</a:t>
            </a:r>
          </a:p>
          <a:p>
            <a:pPr lvl="1"/>
            <a:r>
              <a:rPr lang="en-US" dirty="0"/>
              <a:t>Call 911</a:t>
            </a:r>
          </a:p>
          <a:p>
            <a:pPr lvl="1"/>
            <a:r>
              <a:rPr lang="en-US" dirty="0"/>
              <a:t>Dispatch Number for Livestock officers (8)</a:t>
            </a:r>
          </a:p>
          <a:p>
            <a:pPr lvl="2"/>
            <a:r>
              <a:rPr lang="en-US" dirty="0"/>
              <a:t>623-445-0281</a:t>
            </a:r>
          </a:p>
          <a:p>
            <a:pPr lvl="1"/>
            <a:r>
              <a:rPr lang="en-US" dirty="0"/>
              <a:t>Priority Rank</a:t>
            </a:r>
          </a:p>
          <a:p>
            <a:pPr lvl="2"/>
            <a:r>
              <a:rPr lang="en-US" dirty="0"/>
              <a:t>City/County variations</a:t>
            </a:r>
          </a:p>
          <a:p>
            <a:pPr lvl="1"/>
            <a:r>
              <a:rPr lang="en-US" dirty="0"/>
              <a:t>No Trespassing Signs</a:t>
            </a:r>
          </a:p>
          <a:p>
            <a:pPr lvl="1"/>
            <a:r>
              <a:rPr lang="en-US" dirty="0"/>
              <a:t>Be a TRUE victim</a:t>
            </a:r>
          </a:p>
          <a:p>
            <a:pPr lvl="2"/>
            <a:r>
              <a:rPr lang="en-US" dirty="0"/>
              <a:t>Prosecute to the fullest extent allowed by law</a:t>
            </a:r>
          </a:p>
          <a:p>
            <a:pPr lvl="1"/>
            <a:r>
              <a:rPr lang="en-US" b="1" dirty="0"/>
              <a:t>Get to know your local law enforcement</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67400" y="1676400"/>
            <a:ext cx="4267200" cy="3029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375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09801"/>
            <a:ext cx="7772400" cy="1470025"/>
          </a:xfrm>
        </p:spPr>
        <p:txBody>
          <a:bodyPr>
            <a:normAutofit/>
          </a:bodyPr>
          <a:lstStyle/>
          <a:p>
            <a:pPr algn="ctr"/>
            <a:r>
              <a:rPr lang="en-US" sz="7200" dirty="0">
                <a:latin typeface="Berlin Sans FB" panose="020E0602020502020306" pitchFamily="34" charset="0"/>
              </a:rPr>
              <a:t>RESOURCES</a:t>
            </a:r>
          </a:p>
        </p:txBody>
      </p:sp>
    </p:spTree>
    <p:extLst>
      <p:ext uri="{BB962C8B-B14F-4D97-AF65-F5344CB8AC3E}">
        <p14:creationId xmlns:p14="http://schemas.microsoft.com/office/powerpoint/2010/main" val="132286719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981200" y="1600200"/>
            <a:ext cx="8229600" cy="4572000"/>
          </a:xfrm>
        </p:spPr>
        <p:txBody>
          <a:bodyPr>
            <a:normAutofit/>
          </a:bodyPr>
          <a:lstStyle/>
          <a:p>
            <a:pPr marL="0" indent="0" algn="ctr">
              <a:buNone/>
            </a:pPr>
            <a:r>
              <a:rPr lang="en-US" sz="3000" dirty="0">
                <a:latin typeface="Times New Roman" panose="02020603050405020304" pitchFamily="18" charset="0"/>
                <a:cs typeface="Times New Roman" panose="02020603050405020304" pitchFamily="18" charset="0"/>
              </a:rPr>
              <a:t>Legal Extension Specialist: Tiffany Dowell Lashmet</a:t>
            </a:r>
          </a:p>
          <a:p>
            <a:pPr marL="0" indent="0" algn="ctr">
              <a:buNone/>
            </a:pPr>
            <a:r>
              <a:rPr lang="en-US" sz="3000" dirty="0">
                <a:latin typeface="Times New Roman" panose="02020603050405020304" pitchFamily="18" charset="0"/>
                <a:cs typeface="Times New Roman" panose="02020603050405020304" pitchFamily="18" charset="0"/>
              </a:rPr>
              <a:t>tdowell@tamu.edu    </a:t>
            </a:r>
          </a:p>
          <a:p>
            <a:pPr marL="0" indent="0" algn="ctr">
              <a:buNone/>
            </a:pPr>
            <a:r>
              <a:rPr lang="en-US" sz="3000" dirty="0">
                <a:latin typeface="Times New Roman" panose="02020603050405020304" pitchFamily="18" charset="0"/>
                <a:cs typeface="Times New Roman" panose="02020603050405020304" pitchFamily="18" charset="0"/>
              </a:rPr>
              <a:t>Blog: </a:t>
            </a:r>
            <a:r>
              <a:rPr lang="en-US" sz="3000" dirty="0">
                <a:latin typeface="Times New Roman" panose="02020603050405020304" pitchFamily="18" charset="0"/>
                <a:cs typeface="Times New Roman" panose="02020603050405020304" pitchFamily="18" charset="0"/>
                <a:hlinkClick r:id="rId2"/>
              </a:rPr>
              <a:t>http://agrilife.org/texasaglaw</a:t>
            </a:r>
            <a:endParaRPr lang="en-US" sz="3000" dirty="0">
              <a:latin typeface="Times New Roman" panose="02020603050405020304" pitchFamily="18" charset="0"/>
              <a:cs typeface="Times New Roman" panose="02020603050405020304" pitchFamily="18" charset="0"/>
            </a:endParaRPr>
          </a:p>
          <a:p>
            <a:pPr marL="0" indent="0" algn="ctr">
              <a:buNone/>
            </a:pPr>
            <a:r>
              <a:rPr lang="en-US" sz="3000" dirty="0">
                <a:latin typeface="Times New Roman" panose="02020603050405020304" pitchFamily="18" charset="0"/>
                <a:cs typeface="Times New Roman" panose="02020603050405020304" pitchFamily="18" charset="0"/>
              </a:rPr>
              <a:t>Podcast: aglaw.libsyn.com </a:t>
            </a:r>
          </a:p>
          <a:p>
            <a:pPr marL="0" indent="0" algn="ctr">
              <a:buNone/>
            </a:pPr>
            <a:r>
              <a:rPr lang="en-US" sz="3000" dirty="0">
                <a:latin typeface="Times New Roman" panose="02020603050405020304" pitchFamily="18" charset="0"/>
                <a:cs typeface="Times New Roman" panose="02020603050405020304" pitchFamily="18" charset="0"/>
              </a:rPr>
              <a:t>Twitter: @</a:t>
            </a:r>
            <a:r>
              <a:rPr lang="en-US" sz="3000" dirty="0" err="1">
                <a:latin typeface="Times New Roman" panose="02020603050405020304" pitchFamily="18" charset="0"/>
                <a:cs typeface="Times New Roman" panose="02020603050405020304" pitchFamily="18" charset="0"/>
              </a:rPr>
              <a:t>TiffDowell</a:t>
            </a:r>
            <a:endParaRPr lang="en-US" sz="3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1" y="462455"/>
            <a:ext cx="1981897" cy="729599"/>
          </a:xfrm>
          <a:prstGeom prst="rect">
            <a:avLst/>
          </a:prstGeom>
        </p:spPr>
      </p:pic>
    </p:spTree>
    <p:extLst>
      <p:ext uri="{BB962C8B-B14F-4D97-AF65-F5344CB8AC3E}">
        <p14:creationId xmlns:p14="http://schemas.microsoft.com/office/powerpoint/2010/main" val="2584309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358776"/>
            <a:ext cx="8437562" cy="1241425"/>
          </a:xfrm>
        </p:spPr>
        <p:txBody>
          <a:bodyPr>
            <a:normAutofit fontScale="90000"/>
          </a:bodyPr>
          <a:lstStyle/>
          <a:p>
            <a:r>
              <a:rPr lang="en-US" sz="4000" dirty="0"/>
              <a:t>Legal Extension Specialist: </a:t>
            </a:r>
            <a:br>
              <a:rPr lang="en-US" dirty="0"/>
            </a:br>
            <a:r>
              <a:rPr lang="en-US" dirty="0"/>
              <a:t>Paul Goeringer, University of Maryland</a:t>
            </a:r>
          </a:p>
        </p:txBody>
      </p:sp>
      <p:sp>
        <p:nvSpPr>
          <p:cNvPr id="6" name="Text Placeholder 5"/>
          <p:cNvSpPr>
            <a:spLocks noGrp="1"/>
          </p:cNvSpPr>
          <p:nvPr>
            <p:ph type="subTitle" idx="1"/>
          </p:nvPr>
        </p:nvSpPr>
        <p:spPr>
          <a:xfrm>
            <a:off x="1752600" y="1524000"/>
            <a:ext cx="6400800" cy="1143000"/>
          </a:xfrm>
        </p:spPr>
        <p:txBody>
          <a:bodyPr/>
          <a:lstStyle/>
          <a:p>
            <a:r>
              <a:rPr lang="en-US" u="sng" dirty="0"/>
              <a:t>Blog </a:t>
            </a:r>
          </a:p>
        </p:txBody>
      </p:sp>
      <p:sp>
        <p:nvSpPr>
          <p:cNvPr id="3" name="Content Placeholder 2"/>
          <p:cNvSpPr>
            <a:spLocks noGrp="1"/>
          </p:cNvSpPr>
          <p:nvPr>
            <p:ph sz="half" idx="4294967295"/>
          </p:nvPr>
        </p:nvSpPr>
        <p:spPr>
          <a:xfrm>
            <a:off x="1828800" y="2286000"/>
            <a:ext cx="4040188" cy="3951288"/>
          </a:xfrm>
        </p:spPr>
        <p:txBody>
          <a:bodyPr>
            <a:normAutofit fontScale="70000" lnSpcReduction="20000"/>
          </a:bodyPr>
          <a:lstStyle/>
          <a:p>
            <a:r>
              <a:rPr lang="en-US" dirty="0"/>
              <a:t>Updated periodically with timely legal, crop insurance, farm policy, and water conservation information.</a:t>
            </a:r>
          </a:p>
          <a:p>
            <a:endParaRPr lang="en-US" dirty="0"/>
          </a:p>
          <a:p>
            <a:r>
              <a:rPr lang="en-US" dirty="0">
                <a:hlinkClick r:id="rId2"/>
              </a:rPr>
              <a:t>www.agrisk.umd.edu</a:t>
            </a:r>
            <a:endParaRPr lang="en-US" dirty="0"/>
          </a:p>
          <a:p>
            <a:endParaRPr lang="en-US" dirty="0"/>
          </a:p>
          <a:p>
            <a:r>
              <a:rPr lang="en-US" dirty="0"/>
              <a:t>Signup for updates on the site to get new posts emailed to you, or Text 999066 to 1-781-262-3877 to signup</a:t>
            </a:r>
          </a:p>
        </p:txBody>
      </p:sp>
      <p:sp>
        <p:nvSpPr>
          <p:cNvPr id="7" name="Text Placeholder 6"/>
          <p:cNvSpPr>
            <a:spLocks noGrp="1"/>
          </p:cNvSpPr>
          <p:nvPr>
            <p:ph type="body" sz="quarter" idx="4294967295"/>
          </p:nvPr>
        </p:nvSpPr>
        <p:spPr>
          <a:xfrm>
            <a:off x="6245226" y="1600200"/>
            <a:ext cx="4041775" cy="639762"/>
          </a:xfrm>
        </p:spPr>
        <p:txBody>
          <a:bodyPr/>
          <a:lstStyle/>
          <a:p>
            <a:pPr marL="0" indent="0">
              <a:buNone/>
            </a:pPr>
            <a:r>
              <a:rPr lang="en-US" u="sng" dirty="0"/>
              <a:t>Podcast</a:t>
            </a:r>
          </a:p>
        </p:txBody>
      </p:sp>
      <p:sp>
        <p:nvSpPr>
          <p:cNvPr id="8" name="Content Placeholder 7"/>
          <p:cNvSpPr>
            <a:spLocks noGrp="1"/>
          </p:cNvSpPr>
          <p:nvPr>
            <p:ph sz="quarter" idx="4294967295"/>
          </p:nvPr>
        </p:nvSpPr>
        <p:spPr>
          <a:xfrm>
            <a:off x="6400801" y="2133600"/>
            <a:ext cx="4041775" cy="3951288"/>
          </a:xfrm>
        </p:spPr>
        <p:txBody>
          <a:bodyPr>
            <a:normAutofit fontScale="85000" lnSpcReduction="10000"/>
          </a:bodyPr>
          <a:lstStyle/>
          <a:p>
            <a:r>
              <a:rPr lang="en-US" dirty="0"/>
              <a:t>New episodes 2x per month covering risk management education issues</a:t>
            </a:r>
          </a:p>
          <a:p>
            <a:endParaRPr lang="en-US" dirty="0"/>
          </a:p>
          <a:p>
            <a:r>
              <a:rPr lang="en-US" sz="2200" dirty="0">
                <a:hlinkClick r:id="rId3"/>
              </a:rPr>
              <a:t>www.marylandagpodcast.org</a:t>
            </a:r>
            <a:endParaRPr lang="en-US" sz="2200" dirty="0"/>
          </a:p>
          <a:p>
            <a:endParaRPr lang="en-US" dirty="0"/>
          </a:p>
          <a:p>
            <a:r>
              <a:rPr lang="en-US" dirty="0"/>
              <a:t>Find also on iTunes, Google Play, and </a:t>
            </a:r>
            <a:r>
              <a:rPr lang="en-US" dirty="0" err="1"/>
              <a:t>TuneIn</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77004"/>
            <a:ext cx="3200400" cy="915838"/>
          </a:xfrm>
          <a:prstGeom prst="rect">
            <a:avLst/>
          </a:prstGeom>
        </p:spPr>
      </p:pic>
    </p:spTree>
    <p:extLst>
      <p:ext uri="{BB962C8B-B14F-4D97-AF65-F5344CB8AC3E}">
        <p14:creationId xmlns:p14="http://schemas.microsoft.com/office/powerpoint/2010/main" val="1776428776"/>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5C0-0CAE-4618-A561-52FA43CB1ADD}"/>
              </a:ext>
            </a:extLst>
          </p:cNvPr>
          <p:cNvSpPr>
            <a:spLocks noGrp="1"/>
          </p:cNvSpPr>
          <p:nvPr>
            <p:ph type="title"/>
          </p:nvPr>
        </p:nvSpPr>
        <p:spPr/>
        <p:txBody>
          <a:bodyPr/>
          <a:lstStyle/>
          <a:p>
            <a:pPr algn="ctr"/>
            <a:r>
              <a:rPr lang="en-US" dirty="0"/>
              <a:t>Thank you! </a:t>
            </a:r>
          </a:p>
        </p:txBody>
      </p:sp>
      <p:sp>
        <p:nvSpPr>
          <p:cNvPr id="3" name="Content Placeholder 2">
            <a:extLst>
              <a:ext uri="{FF2B5EF4-FFF2-40B4-BE49-F238E27FC236}">
                <a16:creationId xmlns:a16="http://schemas.microsoft.com/office/drawing/2014/main" id="{6792758A-F562-4363-8454-8874CF41DD22}"/>
              </a:ext>
            </a:extLst>
          </p:cNvPr>
          <p:cNvSpPr>
            <a:spLocks noGrp="1"/>
          </p:cNvSpPr>
          <p:nvPr>
            <p:ph idx="1"/>
          </p:nvPr>
        </p:nvSpPr>
        <p:spPr/>
        <p:txBody>
          <a:bodyPr/>
          <a:lstStyle/>
          <a:p>
            <a:r>
              <a:rPr lang="en-US" sz="2400" dirty="0"/>
              <a:t>A recording of the webinar, as well as our slides and supplemental information, will be available after the webinar. </a:t>
            </a:r>
          </a:p>
          <a:p>
            <a:r>
              <a:rPr lang="en-US" sz="2400" dirty="0"/>
              <a:t>For questions or resources, contact us at: </a:t>
            </a:r>
          </a:p>
          <a:p>
            <a:pPr lvl="1"/>
            <a:r>
              <a:rPr lang="en-US" sz="2400" dirty="0"/>
              <a:t>Chelsea McGuire, </a:t>
            </a:r>
            <a:r>
              <a:rPr lang="en-US" sz="2400" dirty="0">
                <a:hlinkClick r:id="rId3"/>
              </a:rPr>
              <a:t>chelseamcguire@azfb.org</a:t>
            </a:r>
            <a:r>
              <a:rPr lang="en-US" sz="2400" dirty="0"/>
              <a:t> </a:t>
            </a:r>
          </a:p>
          <a:p>
            <a:pPr lvl="1"/>
            <a:r>
              <a:rPr lang="en-US" sz="2400" dirty="0"/>
              <a:t>Ashley Ellixson, </a:t>
            </a:r>
            <a:r>
              <a:rPr lang="en-US" sz="2400" dirty="0">
                <a:hlinkClick r:id="rId4"/>
              </a:rPr>
              <a:t>aellixson@UDAZ.org</a:t>
            </a:r>
            <a:r>
              <a:rPr lang="en-US" sz="2400" dirty="0"/>
              <a:t> </a:t>
            </a:r>
          </a:p>
          <a:p>
            <a:endParaRPr lang="en-US" dirty="0"/>
          </a:p>
          <a:p>
            <a:endParaRPr lang="en-US" dirty="0"/>
          </a:p>
        </p:txBody>
      </p:sp>
    </p:spTree>
    <p:extLst>
      <p:ext uri="{BB962C8B-B14F-4D97-AF65-F5344CB8AC3E}">
        <p14:creationId xmlns:p14="http://schemas.microsoft.com/office/powerpoint/2010/main" val="70699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9566A4-FF8C-4806-A81A-E0EFBE68166A}"/>
              </a:ext>
            </a:extLst>
          </p:cNvPr>
          <p:cNvSpPr>
            <a:spLocks noGrp="1"/>
          </p:cNvSpPr>
          <p:nvPr>
            <p:ph type="title"/>
          </p:nvPr>
        </p:nvSpPr>
        <p:spPr>
          <a:xfrm>
            <a:off x="1446028" y="2323214"/>
            <a:ext cx="9601200" cy="1485900"/>
          </a:xfrm>
        </p:spPr>
        <p:txBody>
          <a:bodyPr/>
          <a:lstStyle/>
          <a:p>
            <a:r>
              <a:rPr lang="en-US" dirty="0"/>
              <a:t>The Animal Rights Protest: </a:t>
            </a:r>
            <a:br>
              <a:rPr lang="en-US" dirty="0"/>
            </a:br>
            <a:r>
              <a:rPr lang="en-US" dirty="0"/>
              <a:t>Activists and Where to Find Them</a:t>
            </a:r>
          </a:p>
        </p:txBody>
      </p:sp>
    </p:spTree>
    <p:extLst>
      <p:ext uri="{BB962C8B-B14F-4D97-AF65-F5344CB8AC3E}">
        <p14:creationId xmlns:p14="http://schemas.microsoft.com/office/powerpoint/2010/main" val="132179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5A1E-EDAF-428E-B08C-5518AC6655F4}"/>
              </a:ext>
            </a:extLst>
          </p:cNvPr>
          <p:cNvSpPr>
            <a:spLocks noGrp="1"/>
          </p:cNvSpPr>
          <p:nvPr>
            <p:ph type="title"/>
          </p:nvPr>
        </p:nvSpPr>
        <p:spPr/>
        <p:txBody>
          <a:bodyPr/>
          <a:lstStyle/>
          <a:p>
            <a:r>
              <a:rPr lang="en-US" dirty="0"/>
              <a:t>The “Vigil”</a:t>
            </a:r>
          </a:p>
        </p:txBody>
      </p:sp>
      <p:pic>
        <p:nvPicPr>
          <p:cNvPr id="6" name="Picture Placeholder 5">
            <a:extLst>
              <a:ext uri="{FF2B5EF4-FFF2-40B4-BE49-F238E27FC236}">
                <a16:creationId xmlns:a16="http://schemas.microsoft.com/office/drawing/2014/main" id="{E2D5BE59-886C-4BB3-B635-5FEA95DE76A8}"/>
              </a:ext>
            </a:extLst>
          </p:cNvPr>
          <p:cNvPicPr>
            <a:picLocks noGrp="1" noChangeAspect="1"/>
          </p:cNvPicPr>
          <p:nvPr>
            <p:ph type="pic" idx="1"/>
          </p:nvPr>
        </p:nvPicPr>
        <p:blipFill>
          <a:blip r:embed="rId3"/>
          <a:srcRect l="17631" r="17631"/>
          <a:stretch>
            <a:fillRect/>
          </a:stretch>
        </p:blipFill>
        <p:spPr>
          <a:xfrm>
            <a:off x="5948046" y="252910"/>
            <a:ext cx="5871422" cy="6046086"/>
          </a:xfrm>
        </p:spPr>
      </p:pic>
      <p:sp>
        <p:nvSpPr>
          <p:cNvPr id="4" name="Text Placeholder 3">
            <a:extLst>
              <a:ext uri="{FF2B5EF4-FFF2-40B4-BE49-F238E27FC236}">
                <a16:creationId xmlns:a16="http://schemas.microsoft.com/office/drawing/2014/main" id="{78D7FD51-B3F2-45B5-9179-5D3B73823EA6}"/>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Normally peaceful</a:t>
            </a:r>
          </a:p>
          <a:p>
            <a:pPr marL="285750" indent="-285750">
              <a:buFont typeface="Arial" panose="020B0604020202020204" pitchFamily="34" charset="0"/>
              <a:buChar char="•"/>
            </a:pPr>
            <a:r>
              <a:rPr lang="en-US" sz="2000" dirty="0"/>
              <a:t>Activists remain on public property or outside the boundaries of the operation </a:t>
            </a:r>
          </a:p>
          <a:p>
            <a:pPr marL="285750" indent="-285750">
              <a:buFont typeface="Arial" panose="020B0604020202020204" pitchFamily="34" charset="0"/>
              <a:buChar char="•"/>
            </a:pPr>
            <a:r>
              <a:rPr lang="en-US" sz="2000" dirty="0"/>
              <a:t>No interaction with animals</a:t>
            </a:r>
          </a:p>
        </p:txBody>
      </p:sp>
      <p:sp>
        <p:nvSpPr>
          <p:cNvPr id="3" name="TextBox 2">
            <a:extLst>
              <a:ext uri="{FF2B5EF4-FFF2-40B4-BE49-F238E27FC236}">
                <a16:creationId xmlns:a16="http://schemas.microsoft.com/office/drawing/2014/main" id="{377ADBCC-070A-44FC-A3BA-86763E73744E}"/>
              </a:ext>
            </a:extLst>
          </p:cNvPr>
          <p:cNvSpPr txBox="1"/>
          <p:nvPr/>
        </p:nvSpPr>
        <p:spPr>
          <a:xfrm>
            <a:off x="6248400" y="6417733"/>
            <a:ext cx="5401733" cy="338554"/>
          </a:xfrm>
          <a:prstGeom prst="rect">
            <a:avLst/>
          </a:prstGeom>
          <a:noFill/>
        </p:spPr>
        <p:txBody>
          <a:bodyPr wrap="square" rtlCol="0">
            <a:spAutoFit/>
          </a:bodyPr>
          <a:lstStyle/>
          <a:p>
            <a:r>
              <a:rPr lang="en-US" sz="1600" dirty="0"/>
              <a:t>Photo: Phoenix Animal Save Facebook Page </a:t>
            </a:r>
          </a:p>
        </p:txBody>
      </p:sp>
    </p:spTree>
    <p:extLst>
      <p:ext uri="{BB962C8B-B14F-4D97-AF65-F5344CB8AC3E}">
        <p14:creationId xmlns:p14="http://schemas.microsoft.com/office/powerpoint/2010/main" val="217160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8666-299D-478F-872C-6C481F153964}"/>
              </a:ext>
            </a:extLst>
          </p:cNvPr>
          <p:cNvSpPr>
            <a:spLocks noGrp="1"/>
          </p:cNvSpPr>
          <p:nvPr>
            <p:ph type="title"/>
          </p:nvPr>
        </p:nvSpPr>
        <p:spPr/>
        <p:txBody>
          <a:bodyPr/>
          <a:lstStyle/>
          <a:p>
            <a:r>
              <a:rPr lang="en-US" dirty="0"/>
              <a:t>The “Protest”</a:t>
            </a:r>
          </a:p>
        </p:txBody>
      </p:sp>
      <p:sp>
        <p:nvSpPr>
          <p:cNvPr id="4" name="Text Placeholder 3">
            <a:extLst>
              <a:ext uri="{FF2B5EF4-FFF2-40B4-BE49-F238E27FC236}">
                <a16:creationId xmlns:a16="http://schemas.microsoft.com/office/drawing/2014/main" id="{5BF5B65E-9AB4-459F-8C9A-739C4968325C}"/>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sz="2000" dirty="0"/>
              <a:t>Still peaceful, but more confrontational </a:t>
            </a:r>
          </a:p>
          <a:p>
            <a:pPr marL="285750" indent="-285750">
              <a:buFont typeface="Arial" panose="020B0604020202020204" pitchFamily="34" charset="0"/>
              <a:buChar char="•"/>
            </a:pPr>
            <a:r>
              <a:rPr lang="en-US" sz="2000" dirty="0"/>
              <a:t>Activists may attempt to enter private property</a:t>
            </a:r>
          </a:p>
          <a:p>
            <a:pPr marL="285750" indent="-285750">
              <a:buFont typeface="Arial" panose="020B0604020202020204" pitchFamily="34" charset="0"/>
              <a:buChar char="•"/>
            </a:pPr>
            <a:r>
              <a:rPr lang="en-US" sz="2000" dirty="0"/>
              <a:t>Some interaction with (or attempts to interact with) animals </a:t>
            </a:r>
          </a:p>
          <a:p>
            <a:pPr marL="285750" indent="-285750">
              <a:buFont typeface="Arial" panose="020B0604020202020204" pitchFamily="34" charset="0"/>
              <a:buChar char="•"/>
            </a:pPr>
            <a:endParaRPr lang="en-US" dirty="0"/>
          </a:p>
        </p:txBody>
      </p:sp>
      <p:pic>
        <p:nvPicPr>
          <p:cNvPr id="7" name="Picture Placeholder 6">
            <a:extLst>
              <a:ext uri="{FF2B5EF4-FFF2-40B4-BE49-F238E27FC236}">
                <a16:creationId xmlns:a16="http://schemas.microsoft.com/office/drawing/2014/main" id="{D398FDC3-D152-40DC-A3C1-664B6D694443}"/>
              </a:ext>
            </a:extLst>
          </p:cNvPr>
          <p:cNvPicPr>
            <a:picLocks noGrp="1" noChangeAspect="1"/>
          </p:cNvPicPr>
          <p:nvPr>
            <p:ph type="pic" idx="1"/>
          </p:nvPr>
        </p:nvPicPr>
        <p:blipFill>
          <a:blip r:embed="rId3"/>
          <a:srcRect l="20868" r="20868"/>
          <a:stretch>
            <a:fillRect/>
          </a:stretch>
        </p:blipFill>
        <p:spPr bwMode="auto">
          <a:xfrm>
            <a:off x="5946777" y="201439"/>
            <a:ext cx="5889624" cy="6064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9B8CC4-126F-48FF-A8F1-D8174F23B4B7}"/>
              </a:ext>
            </a:extLst>
          </p:cNvPr>
          <p:cNvSpPr txBox="1"/>
          <p:nvPr/>
        </p:nvSpPr>
        <p:spPr>
          <a:xfrm>
            <a:off x="6248400" y="6417733"/>
            <a:ext cx="5401733" cy="338554"/>
          </a:xfrm>
          <a:prstGeom prst="rect">
            <a:avLst/>
          </a:prstGeom>
          <a:noFill/>
        </p:spPr>
        <p:txBody>
          <a:bodyPr wrap="square" rtlCol="0">
            <a:spAutoFit/>
          </a:bodyPr>
          <a:lstStyle/>
          <a:p>
            <a:r>
              <a:rPr lang="en-US" sz="1600" dirty="0"/>
              <a:t>Photo: Ruth </a:t>
            </a:r>
            <a:r>
              <a:rPr lang="en-US" sz="1600" dirty="0" err="1"/>
              <a:t>Iorio</a:t>
            </a:r>
            <a:r>
              <a:rPr lang="en-US" sz="1600" dirty="0"/>
              <a:t>, The Guardian</a:t>
            </a:r>
          </a:p>
        </p:txBody>
      </p:sp>
    </p:spTree>
    <p:extLst>
      <p:ext uri="{BB962C8B-B14F-4D97-AF65-F5344CB8AC3E}">
        <p14:creationId xmlns:p14="http://schemas.microsoft.com/office/powerpoint/2010/main" val="193712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C52A-FB85-4AD5-8110-D91656E6BF02}"/>
              </a:ext>
            </a:extLst>
          </p:cNvPr>
          <p:cNvSpPr>
            <a:spLocks noGrp="1"/>
          </p:cNvSpPr>
          <p:nvPr>
            <p:ph type="title"/>
          </p:nvPr>
        </p:nvSpPr>
        <p:spPr/>
        <p:txBody>
          <a:bodyPr/>
          <a:lstStyle/>
          <a:p>
            <a:r>
              <a:rPr lang="en-US" dirty="0"/>
              <a:t>The “Rescue Operation”</a:t>
            </a:r>
          </a:p>
        </p:txBody>
      </p:sp>
      <p:pic>
        <p:nvPicPr>
          <p:cNvPr id="6" name="Picture Placeholder 5">
            <a:extLst>
              <a:ext uri="{FF2B5EF4-FFF2-40B4-BE49-F238E27FC236}">
                <a16:creationId xmlns:a16="http://schemas.microsoft.com/office/drawing/2014/main" id="{BDD44E08-7459-4E4C-A0A4-6664CBF27E66}"/>
              </a:ext>
            </a:extLst>
          </p:cNvPr>
          <p:cNvPicPr>
            <a:picLocks noGrp="1" noChangeAspect="1"/>
          </p:cNvPicPr>
          <p:nvPr>
            <p:ph type="pic" idx="1"/>
          </p:nvPr>
        </p:nvPicPr>
        <p:blipFill>
          <a:blip r:embed="rId3"/>
          <a:srcRect l="13585" r="13585"/>
          <a:stretch>
            <a:fillRect/>
          </a:stretch>
        </p:blipFill>
        <p:spPr>
          <a:xfrm>
            <a:off x="5952280" y="170462"/>
            <a:ext cx="5735954" cy="5906588"/>
          </a:xfrm>
        </p:spPr>
      </p:pic>
      <p:sp>
        <p:nvSpPr>
          <p:cNvPr id="4" name="Text Placeholder 3">
            <a:extLst>
              <a:ext uri="{FF2B5EF4-FFF2-40B4-BE49-F238E27FC236}">
                <a16:creationId xmlns:a16="http://schemas.microsoft.com/office/drawing/2014/main" id="{37227AB6-62EC-4E71-A8FA-1EFEAE13AD2E}"/>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sz="2000" dirty="0"/>
              <a:t>The goal is intervention in the operation’s activities</a:t>
            </a:r>
          </a:p>
          <a:p>
            <a:pPr marL="285750" indent="-285750">
              <a:buFont typeface="Arial" panose="020B0604020202020204" pitchFamily="34" charset="0"/>
              <a:buChar char="•"/>
            </a:pPr>
            <a:r>
              <a:rPr lang="en-US" sz="2000" dirty="0"/>
              <a:t>Activists physically enter the operation to remove animals therefrom </a:t>
            </a:r>
          </a:p>
          <a:p>
            <a:pPr marL="285750" indent="-285750">
              <a:buFont typeface="Arial" panose="020B0604020202020204" pitchFamily="34" charset="0"/>
              <a:buChar char="•"/>
            </a:pPr>
            <a:r>
              <a:rPr lang="en-US" sz="2000" dirty="0"/>
              <a:t>Often require law enforcement intervention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948660A3-A2F9-414C-BD30-673502C2B929}"/>
              </a:ext>
            </a:extLst>
          </p:cNvPr>
          <p:cNvSpPr txBox="1"/>
          <p:nvPr/>
        </p:nvSpPr>
        <p:spPr>
          <a:xfrm>
            <a:off x="6119390" y="6318206"/>
            <a:ext cx="5401733" cy="338554"/>
          </a:xfrm>
          <a:prstGeom prst="rect">
            <a:avLst/>
          </a:prstGeom>
          <a:noFill/>
        </p:spPr>
        <p:txBody>
          <a:bodyPr wrap="square" rtlCol="0">
            <a:spAutoFit/>
          </a:bodyPr>
          <a:lstStyle/>
          <a:p>
            <a:r>
              <a:rPr lang="en-US" sz="1600" dirty="0"/>
              <a:t>Photo: Beth </a:t>
            </a:r>
            <a:r>
              <a:rPr lang="en-US" sz="1600" dirty="0" err="1"/>
              <a:t>Schlaner</a:t>
            </a:r>
            <a:r>
              <a:rPr lang="en-US" sz="1600" dirty="0"/>
              <a:t>, Press Democrat</a:t>
            </a:r>
          </a:p>
        </p:txBody>
      </p:sp>
    </p:spTree>
    <p:extLst>
      <p:ext uri="{BB962C8B-B14F-4D97-AF65-F5344CB8AC3E}">
        <p14:creationId xmlns:p14="http://schemas.microsoft.com/office/powerpoint/2010/main" val="330758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624AC-B848-4D87-AFC5-4905DF12469E}"/>
              </a:ext>
            </a:extLst>
          </p:cNvPr>
          <p:cNvSpPr>
            <a:spLocks noGrp="1"/>
          </p:cNvSpPr>
          <p:nvPr>
            <p:ph type="title"/>
          </p:nvPr>
        </p:nvSpPr>
        <p:spPr/>
        <p:txBody>
          <a:bodyPr/>
          <a:lstStyle/>
          <a:p>
            <a:r>
              <a:rPr lang="en-US" dirty="0"/>
              <a:t>Other Strategies</a:t>
            </a:r>
          </a:p>
        </p:txBody>
      </p:sp>
      <p:sp>
        <p:nvSpPr>
          <p:cNvPr id="6" name="Content Placeholder 5">
            <a:extLst>
              <a:ext uri="{FF2B5EF4-FFF2-40B4-BE49-F238E27FC236}">
                <a16:creationId xmlns:a16="http://schemas.microsoft.com/office/drawing/2014/main" id="{56CFF8EE-ABBE-4814-9137-452039CB6092}"/>
              </a:ext>
            </a:extLst>
          </p:cNvPr>
          <p:cNvSpPr>
            <a:spLocks noGrp="1"/>
          </p:cNvSpPr>
          <p:nvPr>
            <p:ph idx="1"/>
          </p:nvPr>
        </p:nvSpPr>
        <p:spPr>
          <a:xfrm>
            <a:off x="1371600" y="1642533"/>
            <a:ext cx="6969512" cy="4224867"/>
          </a:xfrm>
        </p:spPr>
        <p:txBody>
          <a:bodyPr>
            <a:normAutofit/>
          </a:bodyPr>
          <a:lstStyle/>
          <a:p>
            <a:r>
              <a:rPr lang="en-US" dirty="0"/>
              <a:t>Organized “days” or events publicized nation-wide </a:t>
            </a:r>
          </a:p>
          <a:p>
            <a:pPr lvl="1"/>
            <a:r>
              <a:rPr lang="en-US" dirty="0"/>
              <a:t>NARD: National Animal Rights Day </a:t>
            </a:r>
          </a:p>
          <a:p>
            <a:r>
              <a:rPr lang="en-US" dirty="0"/>
              <a:t>Tying in other hot-button issues to boost involvement: </a:t>
            </a:r>
          </a:p>
          <a:p>
            <a:pPr lvl="1"/>
            <a:r>
              <a:rPr lang="en-US" dirty="0"/>
              <a:t>Women’s Rights </a:t>
            </a:r>
          </a:p>
          <a:p>
            <a:pPr lvl="1"/>
            <a:r>
              <a:rPr lang="en-US" dirty="0"/>
              <a:t>Reproductive Rights </a:t>
            </a:r>
          </a:p>
          <a:p>
            <a:pPr lvl="1"/>
            <a:r>
              <a:rPr lang="en-US" dirty="0"/>
              <a:t>Worker Protection &amp; Safety</a:t>
            </a:r>
          </a:p>
          <a:p>
            <a:r>
              <a:rPr lang="en-US" dirty="0"/>
              <a:t>Claims of “legal authority” to justify illegal action </a:t>
            </a:r>
          </a:p>
          <a:p>
            <a:pPr lvl="1"/>
            <a:r>
              <a:rPr lang="en-US" dirty="0"/>
              <a:t>Op-eds and law review articles are not legal authority!</a:t>
            </a:r>
          </a:p>
          <a:p>
            <a:pPr lvl="1"/>
            <a:r>
              <a:rPr lang="en-US" dirty="0"/>
              <a:t> Court orders, law enforcement commands, and statutes are legal authority </a:t>
            </a:r>
          </a:p>
        </p:txBody>
      </p:sp>
      <p:pic>
        <p:nvPicPr>
          <p:cNvPr id="8" name="Picture 7">
            <a:extLst>
              <a:ext uri="{FF2B5EF4-FFF2-40B4-BE49-F238E27FC236}">
                <a16:creationId xmlns:a16="http://schemas.microsoft.com/office/drawing/2014/main" id="{75CA2A58-133C-464A-B2A7-6FE07ACE6810}"/>
              </a:ext>
            </a:extLst>
          </p:cNvPr>
          <p:cNvPicPr>
            <a:picLocks noChangeAspect="1"/>
          </p:cNvPicPr>
          <p:nvPr/>
        </p:nvPicPr>
        <p:blipFill rotWithShape="1">
          <a:blip r:embed="rId3"/>
          <a:srcRect l="20801" t="1361" r="21069" b="-1361"/>
          <a:stretch/>
        </p:blipFill>
        <p:spPr>
          <a:xfrm>
            <a:off x="8474147" y="1726462"/>
            <a:ext cx="3254931" cy="3866264"/>
          </a:xfrm>
          <a:prstGeom prst="rect">
            <a:avLst/>
          </a:prstGeom>
        </p:spPr>
      </p:pic>
      <p:sp>
        <p:nvSpPr>
          <p:cNvPr id="7" name="TextBox 6">
            <a:extLst>
              <a:ext uri="{FF2B5EF4-FFF2-40B4-BE49-F238E27FC236}">
                <a16:creationId xmlns:a16="http://schemas.microsoft.com/office/drawing/2014/main" id="{AE689653-C714-4ECB-A4B2-B53E2493204C}"/>
              </a:ext>
            </a:extLst>
          </p:cNvPr>
          <p:cNvSpPr txBox="1"/>
          <p:nvPr/>
        </p:nvSpPr>
        <p:spPr>
          <a:xfrm>
            <a:off x="8271933" y="5592726"/>
            <a:ext cx="5401733" cy="338554"/>
          </a:xfrm>
          <a:prstGeom prst="rect">
            <a:avLst/>
          </a:prstGeom>
          <a:noFill/>
        </p:spPr>
        <p:txBody>
          <a:bodyPr wrap="square" rtlCol="0">
            <a:spAutoFit/>
          </a:bodyPr>
          <a:lstStyle/>
          <a:p>
            <a:r>
              <a:rPr lang="en-US" sz="1600" dirty="0"/>
              <a:t>Photo: Phoenix Animal Save Facebook Page </a:t>
            </a:r>
          </a:p>
        </p:txBody>
      </p:sp>
    </p:spTree>
    <p:extLst>
      <p:ext uri="{BB962C8B-B14F-4D97-AF65-F5344CB8AC3E}">
        <p14:creationId xmlns:p14="http://schemas.microsoft.com/office/powerpoint/2010/main" val="383945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812E-B1FF-4808-BA92-01D0F7B61424}"/>
              </a:ext>
            </a:extLst>
          </p:cNvPr>
          <p:cNvSpPr>
            <a:spLocks noGrp="1"/>
          </p:cNvSpPr>
          <p:nvPr>
            <p:ph type="title"/>
          </p:nvPr>
        </p:nvSpPr>
        <p:spPr/>
        <p:txBody>
          <a:bodyPr/>
          <a:lstStyle/>
          <a:p>
            <a:r>
              <a:rPr lang="en-US" dirty="0"/>
              <a:t>What to Watch For</a:t>
            </a:r>
          </a:p>
        </p:txBody>
      </p:sp>
      <p:sp>
        <p:nvSpPr>
          <p:cNvPr id="3" name="Content Placeholder 2">
            <a:extLst>
              <a:ext uri="{FF2B5EF4-FFF2-40B4-BE49-F238E27FC236}">
                <a16:creationId xmlns:a16="http://schemas.microsoft.com/office/drawing/2014/main" id="{3739B697-4D2C-44F5-B500-BD7F8F46A449}"/>
              </a:ext>
            </a:extLst>
          </p:cNvPr>
          <p:cNvSpPr>
            <a:spLocks noGrp="1"/>
          </p:cNvSpPr>
          <p:nvPr>
            <p:ph idx="1"/>
          </p:nvPr>
        </p:nvSpPr>
        <p:spPr>
          <a:xfrm>
            <a:off x="1371600" y="2286000"/>
            <a:ext cx="4869712" cy="3581400"/>
          </a:xfrm>
        </p:spPr>
        <p:txBody>
          <a:bodyPr/>
          <a:lstStyle/>
          <a:p>
            <a:r>
              <a:rPr lang="en-US" dirty="0"/>
              <a:t>Breaking news:</a:t>
            </a:r>
          </a:p>
          <a:p>
            <a:pPr lvl="1"/>
            <a:r>
              <a:rPr lang="en-US" dirty="0"/>
              <a:t>Viral interviews</a:t>
            </a:r>
          </a:p>
          <a:p>
            <a:pPr lvl="1"/>
            <a:r>
              <a:rPr lang="en-US" dirty="0"/>
              <a:t>Coverage of a catastrophic event or a bad actor </a:t>
            </a:r>
          </a:p>
          <a:p>
            <a:r>
              <a:rPr lang="en-US" dirty="0"/>
              <a:t>Educational materials:</a:t>
            </a:r>
          </a:p>
          <a:p>
            <a:pPr lvl="1"/>
            <a:r>
              <a:rPr lang="en-US" dirty="0"/>
              <a:t>New study or scientific claim </a:t>
            </a:r>
          </a:p>
          <a:p>
            <a:pPr lvl="1"/>
            <a:r>
              <a:rPr lang="en-US" dirty="0"/>
              <a:t>Documentaries </a:t>
            </a:r>
          </a:p>
          <a:p>
            <a:pPr lvl="1"/>
            <a:r>
              <a:rPr lang="en-US" dirty="0"/>
              <a:t>Books</a:t>
            </a:r>
          </a:p>
          <a:p>
            <a:endParaRPr lang="en-US" dirty="0"/>
          </a:p>
        </p:txBody>
      </p:sp>
      <p:pic>
        <p:nvPicPr>
          <p:cNvPr id="3074" name="Picture 2" descr="Image result for food inc">
            <a:extLst>
              <a:ext uri="{FF2B5EF4-FFF2-40B4-BE49-F238E27FC236}">
                <a16:creationId xmlns:a16="http://schemas.microsoft.com/office/drawing/2014/main" id="{9876B138-04D5-435F-AF7C-2BF4D244A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041" y="2594344"/>
            <a:ext cx="4662425" cy="237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6228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07.24.18 Protestor Webina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235</TotalTime>
  <Words>1930</Words>
  <Application>Microsoft Office PowerPoint</Application>
  <PresentationFormat>Widescreen</PresentationFormat>
  <Paragraphs>262</Paragraphs>
  <Slides>35</Slides>
  <Notes>17</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Berlin Sans FB</vt:lpstr>
      <vt:lpstr>Calibri</vt:lpstr>
      <vt:lpstr>Franklin Gothic Book</vt:lpstr>
      <vt:lpstr>Times New Roman</vt:lpstr>
      <vt:lpstr>Crop</vt:lpstr>
      <vt:lpstr>07.24.18 Protestor Webinar 2</vt:lpstr>
      <vt:lpstr>When Activists Storm the Farm</vt:lpstr>
      <vt:lpstr>Today’s Presenters </vt:lpstr>
      <vt:lpstr>DISCLAIMER </vt:lpstr>
      <vt:lpstr>The Animal Rights Protest:  Activists and Where to Find Them</vt:lpstr>
      <vt:lpstr>The “Vigil”</vt:lpstr>
      <vt:lpstr>The “Protest”</vt:lpstr>
      <vt:lpstr>The “Rescue Operation”</vt:lpstr>
      <vt:lpstr>Other Strategies</vt:lpstr>
      <vt:lpstr>What to Watch For</vt:lpstr>
      <vt:lpstr>Developing Your Radar </vt:lpstr>
      <vt:lpstr>Developing Your Radar </vt:lpstr>
      <vt:lpstr>How to Prepare</vt:lpstr>
      <vt:lpstr>Protocol for Activist Relations &amp;  Trespass Laws in AZ</vt:lpstr>
      <vt:lpstr>Overview</vt:lpstr>
      <vt:lpstr>What is trespassing?</vt:lpstr>
      <vt:lpstr>What is trespassing?</vt:lpstr>
      <vt:lpstr>What is trespassing?</vt:lpstr>
      <vt:lpstr>What is trespassing?</vt:lpstr>
      <vt:lpstr>What is NOT trespassing?</vt:lpstr>
      <vt:lpstr>Landowner’s Rights</vt:lpstr>
      <vt:lpstr>Landowner’s Rights</vt:lpstr>
      <vt:lpstr>Landowner’s Rights</vt:lpstr>
      <vt:lpstr>But Ashley, what about drones?!</vt:lpstr>
      <vt:lpstr>Landowner’s Rights</vt:lpstr>
      <vt:lpstr>Landowner’s Rights</vt:lpstr>
      <vt:lpstr>Why No?</vt:lpstr>
      <vt:lpstr>Why No?</vt:lpstr>
      <vt:lpstr>Landowner’s Rights</vt:lpstr>
      <vt:lpstr>Landowner’s Rights</vt:lpstr>
      <vt:lpstr>Landowner’s Rights</vt:lpstr>
      <vt:lpstr>From Our Own Livestock Officers</vt:lpstr>
      <vt:lpstr>RESOURCES</vt:lpstr>
      <vt:lpstr>PowerPoint Presentation</vt:lpstr>
      <vt:lpstr>Legal Extension Specialist:  Paul Goeringer, University of Maryland</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McGuire</dc:creator>
  <cp:lastModifiedBy>Chelsea McGuire</cp:lastModifiedBy>
  <cp:revision>31</cp:revision>
  <dcterms:created xsi:type="dcterms:W3CDTF">2018-07-17T19:30:11Z</dcterms:created>
  <dcterms:modified xsi:type="dcterms:W3CDTF">2018-07-25T16:04:11Z</dcterms:modified>
</cp:coreProperties>
</file>